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03" r:id="rId1"/>
    <p:sldMasterId id="2147484017" r:id="rId2"/>
    <p:sldMasterId id="2147484023" r:id="rId3"/>
    <p:sldMasterId id="2147484038" r:id="rId4"/>
  </p:sldMasterIdLst>
  <p:notesMasterIdLst>
    <p:notesMasterId r:id="rId73"/>
  </p:notesMasterIdLst>
  <p:handoutMasterIdLst>
    <p:handoutMasterId r:id="rId74"/>
  </p:handoutMasterIdLst>
  <p:sldIdLst>
    <p:sldId id="818" r:id="rId5"/>
    <p:sldId id="819" r:id="rId6"/>
    <p:sldId id="481" r:id="rId7"/>
    <p:sldId id="482" r:id="rId8"/>
    <p:sldId id="476" r:id="rId9"/>
    <p:sldId id="1112" r:id="rId10"/>
    <p:sldId id="480" r:id="rId11"/>
    <p:sldId id="477" r:id="rId12"/>
    <p:sldId id="1114" r:id="rId13"/>
    <p:sldId id="1113" r:id="rId14"/>
    <p:sldId id="821" r:id="rId15"/>
    <p:sldId id="822" r:id="rId16"/>
    <p:sldId id="823" r:id="rId17"/>
    <p:sldId id="824" r:id="rId18"/>
    <p:sldId id="844" r:id="rId19"/>
    <p:sldId id="827" r:id="rId20"/>
    <p:sldId id="1116" r:id="rId21"/>
    <p:sldId id="828" r:id="rId22"/>
    <p:sldId id="829" r:id="rId23"/>
    <p:sldId id="830" r:id="rId24"/>
    <p:sldId id="831" r:id="rId25"/>
    <p:sldId id="832" r:id="rId26"/>
    <p:sldId id="834" r:id="rId27"/>
    <p:sldId id="833" r:id="rId28"/>
    <p:sldId id="835" r:id="rId29"/>
    <p:sldId id="836" r:id="rId30"/>
    <p:sldId id="837" r:id="rId31"/>
    <p:sldId id="838" r:id="rId32"/>
    <p:sldId id="839" r:id="rId33"/>
    <p:sldId id="840" r:id="rId34"/>
    <p:sldId id="841" r:id="rId35"/>
    <p:sldId id="842" r:id="rId36"/>
    <p:sldId id="843" r:id="rId37"/>
    <p:sldId id="845" r:id="rId38"/>
    <p:sldId id="846" r:id="rId39"/>
    <p:sldId id="847" r:id="rId40"/>
    <p:sldId id="848" r:id="rId41"/>
    <p:sldId id="849" r:id="rId42"/>
    <p:sldId id="850" r:id="rId43"/>
    <p:sldId id="851" r:id="rId44"/>
    <p:sldId id="852" r:id="rId45"/>
    <p:sldId id="853" r:id="rId46"/>
    <p:sldId id="854" r:id="rId47"/>
    <p:sldId id="855" r:id="rId48"/>
    <p:sldId id="856" r:id="rId49"/>
    <p:sldId id="1118" r:id="rId50"/>
    <p:sldId id="1117" r:id="rId51"/>
    <p:sldId id="1120" r:id="rId52"/>
    <p:sldId id="1121" r:id="rId53"/>
    <p:sldId id="1122" r:id="rId54"/>
    <p:sldId id="1123" r:id="rId55"/>
    <p:sldId id="1124" r:id="rId56"/>
    <p:sldId id="428" r:id="rId57"/>
    <p:sldId id="1125" r:id="rId58"/>
    <p:sldId id="565" r:id="rId59"/>
    <p:sldId id="613" r:id="rId60"/>
    <p:sldId id="441" r:id="rId61"/>
    <p:sldId id="463" r:id="rId62"/>
    <p:sldId id="401" r:id="rId63"/>
    <p:sldId id="434" r:id="rId64"/>
    <p:sldId id="485" r:id="rId65"/>
    <p:sldId id="496" r:id="rId66"/>
    <p:sldId id="497" r:id="rId67"/>
    <p:sldId id="498" r:id="rId68"/>
    <p:sldId id="426" r:id="rId69"/>
    <p:sldId id="436" r:id="rId70"/>
    <p:sldId id="614" r:id="rId71"/>
    <p:sldId id="1115" r:id="rId72"/>
  </p:sldIdLst>
  <p:sldSz cx="12192000" cy="6858000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4200" kern="1200">
        <a:solidFill>
          <a:schemeClr val="tx2"/>
        </a:solidFill>
        <a:latin typeface="Garamond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4200" kern="1200">
        <a:solidFill>
          <a:schemeClr val="tx2"/>
        </a:solidFill>
        <a:latin typeface="Garamond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4200" kern="1200">
        <a:solidFill>
          <a:schemeClr val="tx2"/>
        </a:solidFill>
        <a:latin typeface="Garamond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4200" kern="1200">
        <a:solidFill>
          <a:schemeClr val="tx2"/>
        </a:solidFill>
        <a:latin typeface="Garamond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4200" kern="1200">
        <a:solidFill>
          <a:schemeClr val="tx2"/>
        </a:solidFill>
        <a:latin typeface="Garamond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4200" kern="1200">
        <a:solidFill>
          <a:schemeClr val="tx2"/>
        </a:solidFill>
        <a:latin typeface="Garamond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4200" kern="1200">
        <a:solidFill>
          <a:schemeClr val="tx2"/>
        </a:solidFill>
        <a:latin typeface="Garamond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4200" kern="1200">
        <a:solidFill>
          <a:schemeClr val="tx2"/>
        </a:solidFill>
        <a:latin typeface="Garamond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4200" kern="1200">
        <a:solidFill>
          <a:schemeClr val="tx2"/>
        </a:solidFill>
        <a:latin typeface="Garamond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n Huang" initials="QH" lastIdx="1" clrIdx="0">
    <p:extLst>
      <p:ext uri="{19B8F6BF-5375-455C-9EA6-DF929625EA0E}">
        <p15:presenceInfo xmlns:p15="http://schemas.microsoft.com/office/powerpoint/2012/main" userId="6f87683c2251b1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000000"/>
    <a:srgbClr val="B2B2B2"/>
    <a:srgbClr val="000066"/>
    <a:srgbClr val="FFFF00"/>
    <a:srgbClr val="9F2911"/>
    <a:srgbClr val="9900CC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80842" autoAdjust="0"/>
  </p:normalViewPr>
  <p:slideViewPr>
    <p:cSldViewPr>
      <p:cViewPr varScale="1">
        <p:scale>
          <a:sx n="134" d="100"/>
          <a:sy n="134" d="100"/>
        </p:scale>
        <p:origin x="1096" y="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22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184A2447-B079-4F7A-9F4D-F32BE9E1F2C2}" type="datetimeFigureOut">
              <a:rPr lang="zh-CN" altLang="en-US"/>
              <a:pPr>
                <a:defRPr/>
              </a:pPr>
              <a:t>2023/11/14</a:t>
            </a:fld>
            <a:endParaRPr lang="en-US" altLang="zh-CN"/>
          </a:p>
        </p:txBody>
      </p:sp>
      <p:sp>
        <p:nvSpPr>
          <p:cNvPr id="522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22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1103A74D-A2AB-4CF5-B6F7-831A45C3FA2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6972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FCA5345-486C-4B7F-BCB9-AB43721F81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69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CA5345-486C-4B7F-BCB9-AB43721F810B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3565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Faloutsos, Tong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D48F1E-E919-4C7C-A06F-A7233A396F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296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0752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Faloutsos, Tong</a:t>
            </a:r>
          </a:p>
        </p:txBody>
      </p:sp>
      <p:sp>
        <p:nvSpPr>
          <p:cNvPr id="10752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FAAE13-28E1-44C6-A234-23FB45E80C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296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9E7ABB-098D-4895-A542-A7DA9F988E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296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3908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Faloutsos, Tong</a:t>
            </a:r>
          </a:p>
        </p:txBody>
      </p:sp>
      <p:sp>
        <p:nvSpPr>
          <p:cNvPr id="123909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6D2002-5200-46F0-987E-1AC807EAB6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296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4932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Faloutsos, Tong</a:t>
            </a:r>
          </a:p>
        </p:txBody>
      </p:sp>
      <p:sp>
        <p:nvSpPr>
          <p:cNvPr id="124933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16B6B4-31A8-4E69-82A4-0C46F80441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296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30052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Faloutsos, Tong</a:t>
            </a:r>
          </a:p>
        </p:txBody>
      </p:sp>
      <p:sp>
        <p:nvSpPr>
          <p:cNvPr id="130053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53E38F-4955-4652-83D4-75528E8DE1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296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31076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Faloutsos, Tong</a:t>
            </a:r>
          </a:p>
        </p:txBody>
      </p:sp>
      <p:sp>
        <p:nvSpPr>
          <p:cNvPr id="131077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50762C-BFBC-4392-8CEC-1B7CEB54F5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296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32100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Faloutsos, Tong</a:t>
            </a:r>
          </a:p>
        </p:txBody>
      </p:sp>
      <p:sp>
        <p:nvSpPr>
          <p:cNvPr id="132101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96A0CB-C852-40F7-B3DB-57192CCB5E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296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3312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Faloutsos, Tong</a:t>
            </a:r>
          </a:p>
        </p:txBody>
      </p:sp>
      <p:sp>
        <p:nvSpPr>
          <p:cNvPr id="13312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70906C-E43D-45D3-A3A5-04F5B9F461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296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5956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Faloutsos, Tong</a:t>
            </a:r>
          </a:p>
        </p:txBody>
      </p:sp>
      <p:sp>
        <p:nvSpPr>
          <p:cNvPr id="125957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285035-6218-4F87-9AE0-263407F457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296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08548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Faloutsos, Tong</a:t>
            </a:r>
          </a:p>
        </p:txBody>
      </p:sp>
      <p:sp>
        <p:nvSpPr>
          <p:cNvPr id="108549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2E6DA9-68D2-4FAA-8E95-B05DB6F2DC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296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6980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Faloutsos, Tong</a:t>
            </a:r>
          </a:p>
        </p:txBody>
      </p:sp>
      <p:sp>
        <p:nvSpPr>
          <p:cNvPr id="126981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2409BC-A583-4C9F-9469-A24F252D6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296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6980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Faloutsos, Tong</a:t>
            </a:r>
          </a:p>
        </p:txBody>
      </p:sp>
      <p:sp>
        <p:nvSpPr>
          <p:cNvPr id="126981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52E704-CDB7-456E-98E1-FBFC971E80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296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09572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Faloutsos, Tong</a:t>
            </a:r>
          </a:p>
        </p:txBody>
      </p:sp>
      <p:sp>
        <p:nvSpPr>
          <p:cNvPr id="109573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13A22E-BBD0-47E4-88BB-5629517E8A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296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11620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Faloutsos, Tong</a:t>
            </a:r>
          </a:p>
        </p:txBody>
      </p:sp>
      <p:sp>
        <p:nvSpPr>
          <p:cNvPr id="111621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8042DF-FB57-4990-B099-A1C3932331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296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1264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Faloutsos, Tong</a:t>
            </a:r>
          </a:p>
        </p:txBody>
      </p:sp>
      <p:sp>
        <p:nvSpPr>
          <p:cNvPr id="11264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4787A6-C139-44BC-B369-8B3048B6C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296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13668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Faloutsos, Tong</a:t>
            </a:r>
          </a:p>
        </p:txBody>
      </p:sp>
      <p:sp>
        <p:nvSpPr>
          <p:cNvPr id="113669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4F7D68-D50E-4D04-AED4-2C36CD36AD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296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05476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Faloutsos, Tong</a:t>
            </a:r>
          </a:p>
        </p:txBody>
      </p:sp>
      <p:sp>
        <p:nvSpPr>
          <p:cNvPr id="105477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4A0837-8798-4975-B771-2F7872F331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296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06500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Faloutsos, Tong</a:t>
            </a:r>
          </a:p>
        </p:txBody>
      </p:sp>
      <p:sp>
        <p:nvSpPr>
          <p:cNvPr id="106501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EF0678-09A6-44A9-92F1-CFA9BDA14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296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Faloutsos, Tong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96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476F40-48C2-4C01-87C4-AA866E794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2967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42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C571-FBE1-4574-ACB3-BCEF26F2AE23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4200"/>
          </a:p>
        </p:txBody>
      </p:sp>
    </p:spTree>
    <p:extLst>
      <p:ext uri="{BB962C8B-B14F-4D97-AF65-F5344CB8AC3E}">
        <p14:creationId xmlns:p14="http://schemas.microsoft.com/office/powerpoint/2010/main" val="1943746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6757-7ABC-4CD2-B39A-963AF38380F5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0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4200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42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7190-665B-4804-BB45-7747B3514B0B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25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560" y="273629"/>
            <a:ext cx="10968960" cy="1143480"/>
          </a:xfrm>
        </p:spPr>
        <p:txBody>
          <a:bodyPr tIns="41473" bIns="41473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10560" y="1604330"/>
            <a:ext cx="5391360" cy="4524955"/>
          </a:xfrm>
        </p:spPr>
        <p:txBody>
          <a:bodyPr rIns="82945" bIns="4147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86240" y="1604330"/>
            <a:ext cx="5393280" cy="4524955"/>
          </a:xfrm>
        </p:spPr>
        <p:txBody>
          <a:bodyPr rIns="82945" bIns="41473"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610560" y="6247376"/>
            <a:ext cx="2835840" cy="472370"/>
          </a:xfrm>
        </p:spPr>
        <p:txBody>
          <a:bodyPr tIns="41473"/>
          <a:lstStyle>
            <a:lvl1pPr>
              <a:defRPr/>
            </a:lvl1pPr>
          </a:lstStyle>
          <a:p>
            <a:fld id="{BA1FCF4D-B336-465A-977F-0869DE469660}" type="datetime1">
              <a:rPr lang="en-US" smtClean="0"/>
              <a:t>11/14/2023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4168320" y="6247376"/>
            <a:ext cx="3863040" cy="472370"/>
          </a:xfrm>
        </p:spPr>
        <p:txBody>
          <a:bodyPr tIns="41473"/>
          <a:lstStyle>
            <a:lvl1pPr>
              <a:defRPr/>
            </a:lvl1pPr>
          </a:lstStyle>
          <a:p>
            <a:r>
              <a:rPr lang="en-US"/>
              <a:t>J. Leskovec, A. Rajaraman, J. Ullman: Mining of Massive Datasets, http://www.mmds.org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8739840" y="6247376"/>
            <a:ext cx="2837760" cy="472370"/>
          </a:xfrm>
        </p:spPr>
        <p:txBody>
          <a:bodyPr lIns="82945" tIns="41473" rIns="82945"/>
          <a:lstStyle>
            <a:lvl1pPr>
              <a:defRPr/>
            </a:lvl1pPr>
          </a:lstStyle>
          <a:p>
            <a:fld id="{10066599-523B-4641-9CCC-17D83CD935E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004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9BFC7501-9CE9-4B62-88F7-501E9673B6FD}" type="datetime1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39826768-8FCE-4417-A22B-1D26CD2A84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31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812800" y="1219200"/>
            <a:ext cx="105664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200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2641601" y="3962400"/>
            <a:ext cx="8682567" cy="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420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1" y="1524000"/>
            <a:ext cx="10164233" cy="1752600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  <a:endParaRPr lang="en-US" altLang="zh-CN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4165600" y="6243638"/>
            <a:ext cx="3860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chemeClr val="tx1"/>
                </a:solidFill>
                <a:latin typeface="Garamond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66A959A-5742-4DC2-85CC-4AB82F1C0E9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9004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420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40000" y="363598"/>
            <a:ext cx="10516800" cy="9036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 b="1">
                <a:latin typeface="Arial"/>
                <a:cs typeface="Arial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40000" y="1483201"/>
            <a:ext cx="10516800" cy="471345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b="1" baseline="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D56B4CA-9A12-4BC4-B103-364B4F643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14FD32A-B798-4F5E-9A37-DA71EA6294E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A842EC24-8F54-4EB1-8E49-A4FE252A53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89730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4045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4417" y="1628776"/>
            <a:ext cx="5384800" cy="4530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12417" y="1628776"/>
            <a:ext cx="5384800" cy="4530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2988EB-CF20-4CAC-94BF-79D0ECBB93D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2876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420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40000" y="363598"/>
            <a:ext cx="10516800" cy="9036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 b="1">
                <a:latin typeface="Arial"/>
                <a:cs typeface="Arial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40000" y="1483201"/>
            <a:ext cx="10516800" cy="471345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b="1" baseline="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7600" y="6243638"/>
            <a:ext cx="2844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4FD32A-B798-4F5E-9A37-DA71EA6294E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291227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771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9875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CE0A-7975-4D76-93B2-940E4DA74693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33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KDD'09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Charalampos E. Tsourakakis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P7-</a:t>
            </a:r>
            <a:fld id="{669F07A1-4C82-4604-801A-E7506F9529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471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KDD'09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Charalampos E. Tsourakakis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P7-</a:t>
            </a:r>
            <a:fld id="{8F1A9DA6-6692-4A70-BE9F-D0AA91B328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281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KDD'09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Charalampos E. Tsourakakis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P7-</a:t>
            </a:r>
            <a:fld id="{EEDA6C92-F8A1-435C-B404-570EA97FCC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7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83838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KDD'09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Charalampos E. Tsourakakis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P7-</a:t>
            </a:r>
            <a:fld id="{4AF4E2C7-857B-4721-BCDC-9D9FC04D82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60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KDD'09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Charalampos E. Tsourakakis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P7-</a:t>
            </a:r>
            <a:fld id="{DFF29008-8DDD-452E-BBE1-5BD5101490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766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KDD'09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Charalampos E. Tsourakakis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P7-</a:t>
            </a:r>
            <a:fld id="{E53656D7-D4AD-4270-A476-E68E3E216F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323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KDD'09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Charalampos E. Tsourakakis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P7-</a:t>
            </a:r>
            <a:fld id="{DA1544BE-F662-466F-A711-C0FA6B6EBB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654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KDD'09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Charalampos E. Tsourakakis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P7-</a:t>
            </a:r>
            <a:fld id="{29AFEFD7-47BD-4E85-A13C-A7932182D0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521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508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447800"/>
            <a:ext cx="508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914400" y="3848100"/>
            <a:ext cx="103632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KDD'09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Charalampos E. Tsourakakis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P7-</a:t>
            </a:r>
            <a:fld id="{E54BE3B3-20C1-425E-8C47-B602A07ACA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42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420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4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914400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2743200"/>
            <a:ext cx="10696448" cy="685800"/>
          </a:xfrm>
        </p:spPr>
        <p:txBody>
          <a:bodyPr lIns="146304" tIns="0" rIns="45720" bIns="0" anchor="t">
            <a:normAutofit/>
          </a:bodyPr>
          <a:lstStyle>
            <a:lvl1pPr marL="0" indent="0">
              <a:buNone/>
              <a:defRPr sz="4000" b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01EA7-DC30-4CA6-A58A-202C464235FF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03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508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447800"/>
            <a:ext cx="508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KDD'09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Charalampos E. Tsourakakis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P7-</a:t>
            </a:r>
            <a:fld id="{3FBF1DA4-C331-43DD-84BD-8F3260F3F0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862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14400" y="609600"/>
            <a:ext cx="103632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508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447800"/>
            <a:ext cx="508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914400" y="3848100"/>
            <a:ext cx="508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848100"/>
            <a:ext cx="508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KDD'09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Charalampos E. Tsourakakis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P7-</a:t>
            </a:r>
            <a:fld id="{C6756DC3-D0BA-44DC-9AD0-292F7835B4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598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5666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384800" cy="5504688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384800" cy="550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6298-53BA-4D4B-95EA-FF43AF18B88E}" type="datetime1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4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1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23338"/>
            <a:ext cx="5386917" cy="4377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295401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023338"/>
            <a:ext cx="5389033" cy="4377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03FC8-A63D-4635-AD46-39DF76F92C8F}" type="datetime1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72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28D3C-48F1-4FEC-A9CC-D9DBCC7D3FFD}" type="datetime1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5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3DC9-0B1A-4C5B-A9D7-7A5517496F0A}" type="datetime1">
              <a:rPr lang="en-US" smtClean="0"/>
              <a:t>11/14/2023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F779-D676-436D-86BC-3575D2E6086F}" type="datetime1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42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4200"/>
          </a:p>
        </p:txBody>
      </p:sp>
    </p:spTree>
    <p:extLst>
      <p:ext uri="{BB962C8B-B14F-4D97-AF65-F5344CB8AC3E}">
        <p14:creationId xmlns:p14="http://schemas.microsoft.com/office/powerpoint/2010/main" val="93044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906341C8-256B-4B49-96F2-13FF10D25ABC}" type="datetime1">
              <a:rPr lang="en-US" smtClean="0"/>
              <a:t>11/14/2023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42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42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9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02108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4200"/>
          </a:p>
        </p:txBody>
      </p:sp>
      <p:sp>
        <p:nvSpPr>
          <p:cNvPr id="7" name="Rectangle 6"/>
          <p:cNvSpPr/>
          <p:nvPr/>
        </p:nvSpPr>
        <p:spPr bwMode="ltGray">
          <a:xfrm>
            <a:off x="1" y="2"/>
            <a:ext cx="12191999" cy="1021079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42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52578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83680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AE31D5F9-80F4-4F7E-86DE-D14CEF4D91A2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583680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r>
              <a:rPr lang="en-US"/>
              <a:t>J. Leskovec, A. Rajaraman, J. Ullman: Mining of Massive Datasets, http://www.mmds.org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583680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2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5" r:id="rId12"/>
    <p:sldLayoutId id="2147484016" r:id="rId13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28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SzPct val="100000"/>
        <a:buFont typeface="Wingdings" pitchFamily="2" charset="2"/>
        <a:buChar char="§"/>
        <a:defRPr kumimoji="0" lang="en-US" sz="2000" kern="1200" smtClean="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26E7BA-33B0-4CE7-817A-3575D185A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53188"/>
            <a:ext cx="12192000" cy="404813"/>
          </a:xfrm>
          <a:prstGeom prst="rect">
            <a:avLst/>
          </a:prstGeom>
          <a:solidFill>
            <a:srgbClr val="940709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1" lang="en-US" altLang="zh-CN" sz="1400" b="1" dirty="0">
                <a:solidFill>
                  <a:srgbClr val="DDDDDD"/>
                </a:solidFill>
                <a:latin typeface="+mn-lt"/>
              </a:rPr>
              <a:t>《</a:t>
            </a:r>
            <a:r>
              <a:rPr kumimoji="1" lang="zh-CN" altLang="en-US" sz="1400" b="1" dirty="0">
                <a:solidFill>
                  <a:srgbClr val="DDDDDD"/>
                </a:solidFill>
                <a:latin typeface="+mn-lt"/>
              </a:rPr>
              <a:t>数据结构与算法（实验班）</a:t>
            </a:r>
            <a:r>
              <a:rPr kumimoji="1" lang="en-US" altLang="zh-CN" sz="1400" b="1" dirty="0">
                <a:solidFill>
                  <a:srgbClr val="DDDDDD"/>
                </a:solidFill>
                <a:latin typeface="+mn-lt"/>
              </a:rPr>
              <a:t>》</a:t>
            </a:r>
          </a:p>
        </p:txBody>
      </p:sp>
      <p:pic>
        <p:nvPicPr>
          <p:cNvPr id="8" name="Picture 4" descr="https://www.pku.edu.cn/Uploads/Picture/2019/12/26/s5e04147ee4a83.png">
            <a:extLst>
              <a:ext uri="{FF2B5EF4-FFF2-40B4-BE49-F238E27FC236}">
                <a16:creationId xmlns:a16="http://schemas.microsoft.com/office/drawing/2014/main" id="{60DC49FC-29CA-4388-8CBA-858CEB6E8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68" y="6508774"/>
            <a:ext cx="1042808" cy="29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Freeform 7"/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rgbClr val="C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200"/>
          </a:p>
        </p:txBody>
      </p:sp>
      <p:sp>
        <p:nvSpPr>
          <p:cNvPr id="1030" name="Line 8"/>
          <p:cNvSpPr>
            <a:spLocks noChangeShapeType="1"/>
          </p:cNvSpPr>
          <p:nvPr/>
        </p:nv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42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84784"/>
            <a:ext cx="10515600" cy="471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14FD32A-B798-4F5E-9A37-DA71EA6294E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295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200" b="1">
          <a:solidFill>
            <a:schemeClr val="tx2"/>
          </a:solidFill>
          <a:latin typeface="+mn-lt"/>
          <a:ea typeface="+mj-ea"/>
          <a:cs typeface="宋体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宋体" pitchFamily="2" charset="-122"/>
          <a:cs typeface="宋体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宋体" pitchFamily="2" charset="-122"/>
          <a:cs typeface="宋体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宋体" pitchFamily="2" charset="-122"/>
          <a:cs typeface="宋体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宋体" pitchFamily="2" charset="-122"/>
          <a:cs typeface="宋体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kumimoji="1" sz="3000" b="1">
          <a:solidFill>
            <a:schemeClr val="tx1"/>
          </a:solidFill>
          <a:latin typeface="+mn-lt"/>
          <a:ea typeface="+mn-ea"/>
          <a:cs typeface="宋体" charset="0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kumimoji="1" sz="26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kumimoji="1" sz="22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kumimoji="1" sz="2000">
          <a:solidFill>
            <a:schemeClr val="tx1"/>
          </a:solidFill>
          <a:latin typeface="+mn-lt"/>
          <a:ea typeface="+mn-ea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10363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9744470-104C-46ED-AB97-CF086F1D38A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12192000" cy="404813"/>
          </a:xfrm>
          <a:prstGeom prst="rect">
            <a:avLst/>
          </a:prstGeom>
          <a:solidFill>
            <a:srgbClr val="940709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1" lang="en-US" altLang="zh-CN" sz="1400" b="1" dirty="0">
                <a:solidFill>
                  <a:srgbClr val="DDDDDD"/>
                </a:solidFill>
                <a:latin typeface="+mn-lt"/>
              </a:rPr>
              <a:t>《</a:t>
            </a:r>
            <a:r>
              <a:rPr kumimoji="1" lang="zh-CN" altLang="en-US" sz="1400" b="1" dirty="0">
                <a:solidFill>
                  <a:srgbClr val="DDDDDD"/>
                </a:solidFill>
                <a:latin typeface="+mn-lt"/>
              </a:rPr>
              <a:t>数据结构与算法（实验班）</a:t>
            </a:r>
            <a:r>
              <a:rPr kumimoji="1" lang="en-US" altLang="zh-CN" sz="1400" b="1" dirty="0">
                <a:solidFill>
                  <a:srgbClr val="DDDDDD"/>
                </a:solidFill>
                <a:latin typeface="+mn-lt"/>
              </a:rPr>
              <a:t>》</a:t>
            </a:r>
          </a:p>
        </p:txBody>
      </p:sp>
      <p:pic>
        <p:nvPicPr>
          <p:cNvPr id="10" name="Picture 4" descr="https://www.pku.edu.cn/Uploads/Picture/2019/12/26/s5e04147ee4a83.png">
            <a:extLst>
              <a:ext uri="{FF2B5EF4-FFF2-40B4-BE49-F238E27FC236}">
                <a16:creationId xmlns:a16="http://schemas.microsoft.com/office/drawing/2014/main" id="{A61EE505-E6EB-41D3-A7C4-C04388B118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68" y="6508774"/>
            <a:ext cx="1042808" cy="29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7414855-23F6-47A9-B1DB-F729B80D4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14FD32A-B798-4F5E-9A37-DA71EA6294E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8263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10363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7431830-1107-4FEF-BBDB-9711F6F261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12192000" cy="404813"/>
          </a:xfrm>
          <a:prstGeom prst="rect">
            <a:avLst/>
          </a:prstGeom>
          <a:solidFill>
            <a:srgbClr val="940709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1" lang="en-US" altLang="zh-CN" sz="1400" b="1" dirty="0">
                <a:solidFill>
                  <a:srgbClr val="DDDDDD"/>
                </a:solidFill>
                <a:latin typeface="+mn-lt"/>
              </a:rPr>
              <a:t>《</a:t>
            </a:r>
            <a:r>
              <a:rPr kumimoji="1" lang="zh-CN" altLang="en-US" sz="1400" b="1" dirty="0">
                <a:solidFill>
                  <a:srgbClr val="DDDDDD"/>
                </a:solidFill>
                <a:latin typeface="+mn-lt"/>
              </a:rPr>
              <a:t>数据结构与算法（实验班）</a:t>
            </a:r>
            <a:r>
              <a:rPr kumimoji="1" lang="en-US" altLang="zh-CN" sz="1400" b="1" dirty="0">
                <a:solidFill>
                  <a:srgbClr val="DDDDDD"/>
                </a:solidFill>
                <a:latin typeface="+mn-lt"/>
              </a:rPr>
              <a:t>》</a:t>
            </a:r>
          </a:p>
        </p:txBody>
      </p:sp>
      <p:pic>
        <p:nvPicPr>
          <p:cNvPr id="10" name="Picture 4" descr="https://www.pku.edu.cn/Uploads/Picture/2019/12/26/s5e04147ee4a83.png">
            <a:extLst>
              <a:ext uri="{FF2B5EF4-FFF2-40B4-BE49-F238E27FC236}">
                <a16:creationId xmlns:a16="http://schemas.microsoft.com/office/drawing/2014/main" id="{E3BA9D1C-EFC4-49B3-B74A-2B0150C2EA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68" y="6508774"/>
            <a:ext cx="1042808" cy="29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A117098-2888-4F24-B7DF-914774ACC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14FD32A-B798-4F5E-9A37-DA71EA6294E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1683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huangqun@pku.edu.cn" TargetMode="Externa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singhua.edu.cn/" TargetMode="External"/><Relationship Id="rId2" Type="http://schemas.openxmlformats.org/officeDocument/2006/relationships/hyperlink" Target="http://www.pku.edu.cn/" TargetMode="Externa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5" Type="http://schemas.openxmlformats.org/officeDocument/2006/relationships/hyperlink" Target="http://www.tsinghua.edu.cn/" TargetMode="External"/><Relationship Id="rId4" Type="http://schemas.openxmlformats.org/officeDocument/2006/relationships/hyperlink" Target="http://www.pku.edu.cn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png"/><Relationship Id="rId4" Type="http://schemas.openxmlformats.org/officeDocument/2006/relationships/image" Target="../media/image16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8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5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0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0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0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aplacian_matrix" TargetMode="External"/><Relationship Id="rId3" Type="http://schemas.openxmlformats.org/officeDocument/2006/relationships/hyperlink" Target="https://en.wikipedia.org/wiki/Graph_(discrete_mathematics)" TargetMode="External"/><Relationship Id="rId7" Type="http://schemas.openxmlformats.org/officeDocument/2006/relationships/hyperlink" Target="https://en.wikipedia.org/wiki/Adjacency_matrix" TargetMode="External"/><Relationship Id="rId2" Type="http://schemas.openxmlformats.org/officeDocument/2006/relationships/hyperlink" Target="https://en.wikipedia.org/wiki/Spectral_graph_theory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en.wikipedia.org/wiki/Eigenvector" TargetMode="External"/><Relationship Id="rId5" Type="http://schemas.openxmlformats.org/officeDocument/2006/relationships/hyperlink" Target="https://en.wikipedia.org/wiki/Eigenvalue" TargetMode="External"/><Relationship Id="rId4" Type="http://schemas.openxmlformats.org/officeDocument/2006/relationships/hyperlink" Target="https://en.wikipedia.org/wiki/Characteristic_polynomia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0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3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0.jpeg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3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0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7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0013" y="3357563"/>
            <a:ext cx="7416800" cy="295275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0" lang="en-US" altLang="zh-CN" sz="2700" b="1" dirty="0"/>
              <a:t>Instructor: </a:t>
            </a:r>
            <a:r>
              <a:rPr kumimoji="0" lang="zh-CN" altLang="en-US" sz="2700" b="1" dirty="0"/>
              <a:t>黄群</a:t>
            </a:r>
            <a:endParaRPr kumimoji="0" lang="en-US" altLang="zh-CN" sz="2700" b="1" dirty="0"/>
          </a:p>
          <a:p>
            <a:pPr algn="r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zh-CN" sz="270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r"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0" lang="en-US" altLang="zh-CN" sz="2000" b="1" dirty="0">
                <a:hlinkClick r:id="rId2"/>
              </a:rPr>
              <a:t>huangqun@pku.edu.cn</a:t>
            </a:r>
            <a:endParaRPr kumimoji="0" lang="en-US" altLang="zh-CN" sz="2000" b="1" dirty="0"/>
          </a:p>
          <a:p>
            <a:pPr algn="r"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0" lang="en-US" altLang="zh-CN" sz="2000" b="1" dirty="0"/>
              <a:t>School of EECS</a:t>
            </a:r>
            <a:endParaRPr kumimoji="0" lang="zh-CN" altLang="en-US" sz="2000" b="1" dirty="0"/>
          </a:p>
          <a:p>
            <a:pPr algn="r"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0" lang="en-US" altLang="zh-CN" sz="2000" b="1" dirty="0"/>
              <a:t>Peking University</a:t>
            </a:r>
          </a:p>
        </p:txBody>
      </p:sp>
      <p:sp>
        <p:nvSpPr>
          <p:cNvPr id="823300" name="Rectangle 4"/>
          <p:cNvSpPr>
            <a:spLocks noChangeArrowheads="1"/>
          </p:cNvSpPr>
          <p:nvPr/>
        </p:nvSpPr>
        <p:spPr bwMode="auto">
          <a:xfrm>
            <a:off x="2864686" y="1883441"/>
            <a:ext cx="6453112" cy="1461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5700" b="1" dirty="0">
                <a:latin typeface="+mj-lt"/>
              </a:rPr>
              <a:t>Lecture 7. Graph (4)</a:t>
            </a:r>
          </a:p>
          <a:p>
            <a:pPr algn="ctr" eaLnBrk="1" hangingPunct="1">
              <a:defRPr/>
            </a:pPr>
            <a:r>
              <a:rPr lang="en-US" altLang="zh-CN" sz="3200" b="1">
                <a:latin typeface="+mj-lt"/>
              </a:rPr>
              <a:t>More</a:t>
            </a:r>
            <a:endParaRPr lang="zh-CN" altLang="en-US" sz="3200" b="1" dirty="0">
              <a:latin typeface="+mj-lt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C9C64-14C7-4C0C-BB03-37FDB0BF0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76200"/>
            <a:ext cx="12072664" cy="987552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Power-Law Distribution of Node Degrees in Social Networks</a:t>
            </a:r>
            <a:endParaRPr lang="zh-CN" altLang="en-US" sz="36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3CB595-759F-474A-BD09-65EA6340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8C8CB30-12DD-40A8-9B5A-C67D62730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66" y="1259409"/>
            <a:ext cx="6937753" cy="38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5BD50D9-AB80-470B-A49B-678CA521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769" y="1700808"/>
            <a:ext cx="4647605" cy="46627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7A29E7-2A16-41C6-A58C-8EDBC1F29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1156854"/>
            <a:ext cx="4676775" cy="647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E052329-68B2-42C2-A05D-A60C30D78791}"/>
              </a:ext>
            </a:extLst>
          </p:cNvPr>
          <p:cNvSpPr txBox="1"/>
          <p:nvPr/>
        </p:nvSpPr>
        <p:spPr>
          <a:xfrm>
            <a:off x="547645" y="5298718"/>
            <a:ext cx="61275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Corbel"/>
                <a:ea typeface="+mn-ea"/>
              </a:rPr>
              <a:t>Generated and Interpreted by BA Algorithm</a:t>
            </a:r>
          </a:p>
        </p:txBody>
      </p:sp>
    </p:spTree>
    <p:extLst>
      <p:ext uri="{BB962C8B-B14F-4D97-AF65-F5344CB8AC3E}">
        <p14:creationId xmlns:p14="http://schemas.microsoft.com/office/powerpoint/2010/main" val="3037352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41349-E093-479E-B103-40D8F2D3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 as Directed Graph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6C39E2-D841-476A-B17D-84173A2E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D60093"/>
                </a:solidFill>
              </a:rPr>
              <a:t>Web as a directed graph:</a:t>
            </a:r>
          </a:p>
          <a:p>
            <a:pPr lvl="1"/>
            <a:r>
              <a:rPr lang="en-US" altLang="zh-CN" b="1" dirty="0">
                <a:solidFill>
                  <a:srgbClr val="0000FF"/>
                </a:solidFill>
              </a:rPr>
              <a:t>Nodes: Webpages</a:t>
            </a:r>
          </a:p>
          <a:p>
            <a:pPr lvl="1"/>
            <a:r>
              <a:rPr lang="en-US" altLang="zh-CN" b="1" dirty="0">
                <a:solidFill>
                  <a:srgbClr val="0000FF"/>
                </a:solidFill>
              </a:rPr>
              <a:t>Edges: Hyperlinks</a:t>
            </a:r>
            <a:endParaRPr lang="en-US" altLang="zh-CN" dirty="0">
              <a:solidFill>
                <a:srgbClr val="0000FF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BF5B8E-224C-46A5-8610-BEC9C3DA7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A6BEBCA2-8416-4346-A448-F05273327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09308" y="1988840"/>
            <a:ext cx="5256584" cy="3829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0985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5D5C3-2070-4C66-8B26-82B5EA13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EC444-6D51-4A8A-86E9-99EA174C7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3600" b="1" dirty="0">
                <a:solidFill>
                  <a:srgbClr val="CC0066"/>
                </a:solidFill>
              </a:rPr>
              <a:t>How to organize the Web?</a:t>
            </a:r>
            <a:endParaRPr lang="en-US" altLang="zh-CN" b="1" dirty="0">
              <a:solidFill>
                <a:srgbClr val="CC0066"/>
              </a:solidFill>
            </a:endParaRPr>
          </a:p>
          <a:p>
            <a:r>
              <a:rPr lang="en-US" altLang="zh-CN" b="1" dirty="0"/>
              <a:t>First try:</a:t>
            </a:r>
            <a:r>
              <a:rPr lang="en-US" altLang="zh-CN" dirty="0"/>
              <a:t> Human curated</a:t>
            </a:r>
            <a:br>
              <a:rPr lang="en-US" altLang="zh-CN" dirty="0"/>
            </a:br>
            <a:r>
              <a:rPr lang="en-US" altLang="zh-CN" b="1" dirty="0">
                <a:solidFill>
                  <a:srgbClr val="0000FF"/>
                </a:solidFill>
              </a:rPr>
              <a:t>Web directories</a:t>
            </a:r>
          </a:p>
          <a:p>
            <a:pPr lvl="1"/>
            <a:r>
              <a:rPr lang="en-US" altLang="zh-CN" dirty="0"/>
              <a:t>Yahoo, DMOZ, </a:t>
            </a:r>
            <a:r>
              <a:rPr lang="en-US" altLang="zh-CN" dirty="0" err="1"/>
              <a:t>LookSmart</a:t>
            </a:r>
            <a:endParaRPr lang="en-US" altLang="zh-CN" dirty="0"/>
          </a:p>
          <a:p>
            <a:r>
              <a:rPr lang="en-US" altLang="zh-CN" b="1" dirty="0"/>
              <a:t>Second try: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Web Search</a:t>
            </a:r>
          </a:p>
          <a:p>
            <a:pPr lvl="1"/>
            <a:r>
              <a:rPr lang="en-US" altLang="zh-CN" b="1" dirty="0">
                <a:solidFill>
                  <a:srgbClr val="008000"/>
                </a:solidFill>
              </a:rPr>
              <a:t>Information Retrieval </a:t>
            </a:r>
            <a:r>
              <a:rPr lang="en-US" altLang="zh-CN" dirty="0"/>
              <a:t>investigates:</a:t>
            </a:r>
            <a:br>
              <a:rPr lang="en-US" altLang="zh-CN" dirty="0"/>
            </a:br>
            <a:r>
              <a:rPr lang="en-US" altLang="zh-CN" dirty="0">
                <a:solidFill>
                  <a:srgbClr val="0000FF"/>
                </a:solidFill>
              </a:rPr>
              <a:t>Find relevant docs in a small </a:t>
            </a:r>
            <a:br>
              <a:rPr lang="en-US" altLang="zh-CN" dirty="0">
                <a:solidFill>
                  <a:srgbClr val="0000FF"/>
                </a:solidFill>
              </a:rPr>
            </a:br>
            <a:r>
              <a:rPr lang="en-US" altLang="zh-CN" dirty="0">
                <a:solidFill>
                  <a:srgbClr val="0000FF"/>
                </a:solidFill>
              </a:rPr>
              <a:t>and trusted set</a:t>
            </a:r>
          </a:p>
          <a:p>
            <a:pPr lvl="2"/>
            <a:r>
              <a:rPr lang="en-US" altLang="zh-CN" dirty="0"/>
              <a:t>Newspaper articles, Patents, etc.</a:t>
            </a:r>
          </a:p>
          <a:p>
            <a:pPr lvl="1"/>
            <a:r>
              <a:rPr lang="en-US" altLang="zh-CN" b="1" u="sng" dirty="0">
                <a:solidFill>
                  <a:srgbClr val="FF0000"/>
                </a:solidFill>
              </a:rPr>
              <a:t>But:</a:t>
            </a:r>
            <a:r>
              <a:rPr lang="en-US" altLang="zh-CN" dirty="0"/>
              <a:t> Web is </a:t>
            </a:r>
            <a:r>
              <a:rPr lang="en-US" altLang="zh-CN" b="1" dirty="0"/>
              <a:t>huge</a:t>
            </a:r>
            <a:r>
              <a:rPr lang="en-US" altLang="zh-CN" dirty="0"/>
              <a:t>, full of untrusted documents, random things, web spam, etc.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063D6B-476C-4DE5-9756-F0A078E313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5" name="Picture 5" descr="http://www.imagstudios.com/images/yahoo-old.jpg">
            <a:extLst>
              <a:ext uri="{FF2B5EF4-FFF2-40B4-BE49-F238E27FC236}">
                <a16:creationId xmlns:a16="http://schemas.microsoft.com/office/drawing/2014/main" id="{2458513C-44AC-47DD-A1D3-6DB759102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68531" y="548680"/>
            <a:ext cx="4666839" cy="4530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524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F0002-5A5C-4B77-9BAF-0752832D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 Search: Challenges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773EC8-6F13-459B-8554-6AFF6A9FA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2 challenges of web search:</a:t>
            </a:r>
          </a:p>
          <a:p>
            <a:r>
              <a:rPr lang="en-US" altLang="zh-CN" b="1" dirty="0">
                <a:solidFill>
                  <a:srgbClr val="D60093"/>
                </a:solidFill>
              </a:rPr>
              <a:t>(1) Web contains many sources of information</a:t>
            </a:r>
            <a:br>
              <a:rPr lang="en-US" altLang="zh-CN" b="1" dirty="0">
                <a:solidFill>
                  <a:srgbClr val="D60093"/>
                </a:solidFill>
              </a:rPr>
            </a:br>
            <a:r>
              <a:rPr lang="en-US" altLang="zh-CN" b="1" dirty="0">
                <a:solidFill>
                  <a:srgbClr val="333399"/>
                </a:solidFill>
              </a:rPr>
              <a:t>Who to “trust”?</a:t>
            </a:r>
          </a:p>
          <a:p>
            <a:pPr lvl="1"/>
            <a:r>
              <a:rPr lang="en-US" altLang="zh-CN" b="1" dirty="0">
                <a:solidFill>
                  <a:srgbClr val="008000"/>
                </a:solidFill>
              </a:rPr>
              <a:t>Trick:</a:t>
            </a:r>
            <a:r>
              <a:rPr lang="en-US" altLang="zh-CN" b="1" dirty="0">
                <a:solidFill>
                  <a:schemeClr val="accent2"/>
                </a:solidFill>
              </a:rPr>
              <a:t> </a:t>
            </a:r>
            <a:r>
              <a:rPr lang="en-US" altLang="zh-CN" dirty="0"/>
              <a:t>Trustworthy pages may point to each other!</a:t>
            </a:r>
          </a:p>
          <a:p>
            <a:pPr lvl="1"/>
            <a:endParaRPr lang="en-US" altLang="zh-CN" sz="1000" b="1" dirty="0">
              <a:solidFill>
                <a:schemeClr val="accent2"/>
              </a:solidFill>
            </a:endParaRPr>
          </a:p>
          <a:p>
            <a:r>
              <a:rPr lang="en-US" altLang="zh-CN" b="1" dirty="0">
                <a:solidFill>
                  <a:srgbClr val="D60093"/>
                </a:solidFill>
              </a:rPr>
              <a:t>(2) What is the “best” answer to query “blockchain”?</a:t>
            </a:r>
          </a:p>
          <a:p>
            <a:pPr lvl="1"/>
            <a:r>
              <a:rPr lang="en-US" altLang="zh-CN" dirty="0"/>
              <a:t>No single right answer</a:t>
            </a:r>
          </a:p>
          <a:p>
            <a:pPr lvl="1"/>
            <a:r>
              <a:rPr lang="en-US" altLang="zh-CN" b="1" dirty="0">
                <a:solidFill>
                  <a:srgbClr val="008000"/>
                </a:solidFill>
              </a:rPr>
              <a:t>Trick:</a:t>
            </a:r>
            <a:r>
              <a:rPr lang="en-US" altLang="zh-CN" dirty="0">
                <a:solidFill>
                  <a:schemeClr val="accent2"/>
                </a:solidFill>
              </a:rPr>
              <a:t> </a:t>
            </a:r>
            <a:r>
              <a:rPr lang="en-US" altLang="zh-CN" dirty="0"/>
              <a:t>Pages that actually know about blockchains might all be pointing to many blockchain pages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9DF08A-4517-47A6-9A1A-42BFB09AF0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2089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6E6BBE-F9F4-4D66-A7BA-646BF4B9C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11353800" cy="482453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Let’s rank the pages by the link structure!</a:t>
            </a:r>
          </a:p>
          <a:p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>
              <a:solidFill>
                <a:srgbClr val="0000FF"/>
              </a:solidFill>
            </a:endParaRPr>
          </a:p>
          <a:p>
            <a:endParaRPr lang="en-US" altLang="zh-CN" dirty="0"/>
          </a:p>
          <a:p>
            <a:endParaRPr lang="en-US" altLang="zh-CN" sz="2400" dirty="0"/>
          </a:p>
          <a:p>
            <a:r>
              <a:rPr lang="en-US" altLang="zh-CN" sz="2400" dirty="0"/>
              <a:t>There is large diversity in the web-graph node connectivity</a:t>
            </a:r>
            <a:endParaRPr lang="en-US" altLang="zh-CN" sz="2400" dirty="0">
              <a:solidFill>
                <a:srgbClr val="0000FF"/>
              </a:solidFill>
            </a:endParaRPr>
          </a:p>
          <a:p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8B9BE9E-DDBB-429C-8481-57F105AEDF68}"/>
              </a:ext>
            </a:extLst>
          </p:cNvPr>
          <p:cNvGrpSpPr/>
          <p:nvPr/>
        </p:nvGrpSpPr>
        <p:grpSpPr>
          <a:xfrm>
            <a:off x="3575720" y="1844824"/>
            <a:ext cx="4959154" cy="3768056"/>
            <a:chOff x="7554736" y="2181224"/>
            <a:chExt cx="4011485" cy="3048000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DA7DB6E7-D513-464D-80F9-5C4098A57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54736" y="2233610"/>
              <a:ext cx="4011485" cy="29956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B9319A1-9823-4564-9A31-A1EC15A1D92A}"/>
                </a:ext>
              </a:extLst>
            </p:cNvPr>
            <p:cNvSpPr/>
            <p:nvPr/>
          </p:nvSpPr>
          <p:spPr>
            <a:xfrm>
              <a:off x="8495883" y="4421101"/>
              <a:ext cx="165947" cy="17828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D68AA53A-7DB5-4FB0-9E26-87297D172DC0}"/>
                </a:ext>
              </a:extLst>
            </p:cNvPr>
            <p:cNvSpPr/>
            <p:nvPr/>
          </p:nvSpPr>
          <p:spPr>
            <a:xfrm>
              <a:off x="10535141" y="2181224"/>
              <a:ext cx="165947" cy="1782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6C0DEF6-BA24-4D46-8664-89F977EB4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Rank Nodes in Web Graph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86A209-4C95-44F4-BFAE-B0C0CA2E87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266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28342-E8C9-4633-A53E-108EEC111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4B9C2C-D993-4A54-85EE-128E3F6D1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trike="sngStrike" dirty="0">
                <a:solidFill>
                  <a:srgbClr val="808080"/>
                </a:solidFill>
              </a:rPr>
              <a:t>Real-World Graphs</a:t>
            </a:r>
          </a:p>
          <a:p>
            <a:pPr lvl="1"/>
            <a:r>
              <a:rPr lang="en-US" altLang="zh-CN" strike="sngStrike" dirty="0">
                <a:solidFill>
                  <a:srgbClr val="808080"/>
                </a:solidFill>
              </a:rPr>
              <a:t>Social graph</a:t>
            </a:r>
          </a:p>
          <a:p>
            <a:pPr lvl="1"/>
            <a:r>
              <a:rPr lang="en-US" altLang="zh-CN" strike="sngStrike" dirty="0">
                <a:solidFill>
                  <a:srgbClr val="808080"/>
                </a:solidFill>
              </a:rPr>
              <a:t>…</a:t>
            </a:r>
          </a:p>
          <a:p>
            <a:pPr lvl="1"/>
            <a:r>
              <a:rPr lang="en-US" altLang="zh-CN" strike="sngStrike" dirty="0">
                <a:solidFill>
                  <a:srgbClr val="808080"/>
                </a:solidFill>
              </a:rPr>
              <a:t>Web graph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Page Rank</a:t>
            </a:r>
          </a:p>
          <a:p>
            <a:r>
              <a:rPr lang="en-US" altLang="zh-CN" dirty="0"/>
              <a:t>Spectral Graph Theory</a:t>
            </a:r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9E7392-63FF-41E4-A4B5-7D49F6EC00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4708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0CAD82-6CAC-413F-AA9B-FD5ABB79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Page Rank: Link as Votes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5A5E0A-2834-4EFC-9FAC-87A05D019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00FF"/>
                </a:solidFill>
              </a:rPr>
              <a:t>Idea:</a:t>
            </a:r>
            <a:r>
              <a:rPr lang="en-US" altLang="zh-CN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Links as votes</a:t>
            </a:r>
          </a:p>
          <a:p>
            <a:pPr lvl="1"/>
            <a:r>
              <a:rPr lang="en-US" altLang="zh-CN" b="1" dirty="0"/>
              <a:t>Page is more important if it has more links</a:t>
            </a:r>
          </a:p>
          <a:p>
            <a:pPr lvl="2"/>
            <a:r>
              <a:rPr lang="en-US" altLang="zh-CN" dirty="0"/>
              <a:t>In-coming links? Out-going links?</a:t>
            </a:r>
          </a:p>
          <a:p>
            <a:r>
              <a:rPr lang="en-US" altLang="zh-CN" b="1" dirty="0">
                <a:solidFill>
                  <a:srgbClr val="008000"/>
                </a:solidFill>
              </a:rPr>
              <a:t>Think of in-links as votes:</a:t>
            </a:r>
          </a:p>
          <a:p>
            <a:pPr lvl="1"/>
            <a:r>
              <a:rPr lang="en-US" altLang="zh-CN" sz="2000" dirty="0">
                <a:hlinkClick r:id="rId2"/>
              </a:rPr>
              <a:t>www.pku.edu.cn</a:t>
            </a:r>
            <a:r>
              <a:rPr lang="en-US" altLang="zh-CN" sz="2000" dirty="0"/>
              <a:t> has </a:t>
            </a:r>
            <a:r>
              <a:rPr lang="en-US" altLang="zh-CN" sz="2000" dirty="0">
                <a:solidFill>
                  <a:srgbClr val="FF0000"/>
                </a:solidFill>
              </a:rPr>
              <a:t>37,200</a:t>
            </a:r>
            <a:r>
              <a:rPr lang="en-US" altLang="zh-CN" sz="2000" dirty="0"/>
              <a:t> in-links</a:t>
            </a:r>
          </a:p>
          <a:p>
            <a:pPr lvl="1"/>
            <a:r>
              <a:rPr lang="en-US" altLang="zh-CN" sz="2000" dirty="0">
                <a:hlinkClick r:id="rId3"/>
              </a:rPr>
              <a:t>www.tsinghua.edu.cn</a:t>
            </a:r>
            <a:r>
              <a:rPr lang="en-US" altLang="zh-CN" sz="2000" dirty="0"/>
              <a:t> has </a:t>
            </a:r>
            <a:r>
              <a:rPr lang="en-US" altLang="zh-CN" sz="2000" dirty="0">
                <a:solidFill>
                  <a:srgbClr val="FF0000"/>
                </a:solidFill>
              </a:rPr>
              <a:t>444,000</a:t>
            </a:r>
            <a:r>
              <a:rPr lang="en-US" altLang="zh-CN" sz="2000" dirty="0"/>
              <a:t> in-link</a:t>
            </a:r>
          </a:p>
          <a:p>
            <a:pPr lvl="8"/>
            <a:endParaRPr lang="en-US" altLang="zh-CN" sz="1000" dirty="0"/>
          </a:p>
          <a:p>
            <a:r>
              <a:rPr lang="en-US" altLang="zh-CN" b="1" dirty="0">
                <a:solidFill>
                  <a:srgbClr val="D60093"/>
                </a:solidFill>
              </a:rPr>
              <a:t>Are all in-links are equal?</a:t>
            </a:r>
          </a:p>
          <a:p>
            <a:pPr lvl="1"/>
            <a:r>
              <a:rPr lang="en-US" altLang="zh-CN" b="1" dirty="0"/>
              <a:t>Links from important pages count more</a:t>
            </a:r>
          </a:p>
          <a:p>
            <a:pPr lvl="1"/>
            <a:r>
              <a:rPr lang="en-US" altLang="zh-CN" dirty="0"/>
              <a:t>Recursive question! 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B26E92-FF52-44B4-B111-92F571F9B0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9143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4877F-8BFA-4EBA-A8A7-6A2B59408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Page Rank: Link as Votes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991675-D78C-46C2-8638-31FDFCFC8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D60093"/>
                </a:solidFill>
              </a:rPr>
              <a:t>All web pages are not equally “important”</a:t>
            </a:r>
            <a:br>
              <a:rPr lang="en-US" altLang="zh-CN" dirty="0"/>
            </a:b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37F851-388C-4E79-884B-7EC4EFA0CA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5DE51B-DF75-436D-A445-94761A1A0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8" y="2066525"/>
            <a:ext cx="8904312" cy="27249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F61AB5-971B-4637-B14E-1A0886058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4116809"/>
            <a:ext cx="8904312" cy="274119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7FE8545-0D6A-4D84-9E71-F0BA96101436}"/>
              </a:ext>
            </a:extLst>
          </p:cNvPr>
          <p:cNvSpPr/>
          <p:nvPr/>
        </p:nvSpPr>
        <p:spPr>
          <a:xfrm>
            <a:off x="7104112" y="2489790"/>
            <a:ext cx="4188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000" dirty="0">
                <a:hlinkClick r:id="rId4"/>
              </a:rPr>
              <a:t>www.pku.edu.cn</a:t>
            </a:r>
            <a:r>
              <a:rPr lang="en-US" altLang="zh-CN" sz="2000" dirty="0"/>
              <a:t> has </a:t>
            </a:r>
            <a:r>
              <a:rPr lang="en-US" altLang="zh-CN" sz="2000" b="1" dirty="0">
                <a:solidFill>
                  <a:srgbClr val="FF0000"/>
                </a:solidFill>
              </a:rPr>
              <a:t>37,200</a:t>
            </a:r>
            <a:r>
              <a:rPr lang="en-US" altLang="zh-CN" sz="2000" b="1" dirty="0"/>
              <a:t> </a:t>
            </a:r>
            <a:r>
              <a:rPr lang="en-US" altLang="zh-CN" sz="2000" dirty="0"/>
              <a:t>in-links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916110-F940-457B-9170-E9977FF16064}"/>
              </a:ext>
            </a:extLst>
          </p:cNvPr>
          <p:cNvSpPr/>
          <p:nvPr/>
        </p:nvSpPr>
        <p:spPr>
          <a:xfrm>
            <a:off x="4507471" y="4739265"/>
            <a:ext cx="46746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000" dirty="0">
                <a:hlinkClick r:id="rId5"/>
              </a:rPr>
              <a:t>www.tsinghua.edu.cn</a:t>
            </a:r>
            <a:r>
              <a:rPr lang="en-US" altLang="zh-CN" sz="2000" dirty="0"/>
              <a:t> has </a:t>
            </a:r>
            <a:r>
              <a:rPr lang="en-US" altLang="zh-CN" sz="2000" b="1" dirty="0">
                <a:solidFill>
                  <a:srgbClr val="FF0000"/>
                </a:solidFill>
              </a:rPr>
              <a:t>444,000</a:t>
            </a:r>
            <a:r>
              <a:rPr lang="en-US" altLang="zh-CN" sz="2000" b="1" dirty="0"/>
              <a:t> </a:t>
            </a:r>
            <a:r>
              <a:rPr lang="en-US" altLang="zh-CN" sz="2000" dirty="0"/>
              <a:t>in-link</a:t>
            </a:r>
          </a:p>
        </p:txBody>
      </p:sp>
    </p:spTree>
    <p:extLst>
      <p:ext uri="{BB962C8B-B14F-4D97-AF65-F5344CB8AC3E}">
        <p14:creationId xmlns:p14="http://schemas.microsoft.com/office/powerpoint/2010/main" val="1190995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C7AE3-2489-4373-B125-5CF492A2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572332-9B88-43FF-87B5-8AAC7145B6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cxnSp>
        <p:nvCxnSpPr>
          <p:cNvPr id="62" name="Straight Arrow Connector 9">
            <a:extLst>
              <a:ext uri="{FF2B5EF4-FFF2-40B4-BE49-F238E27FC236}">
                <a16:creationId xmlns:a16="http://schemas.microsoft.com/office/drawing/2014/main" id="{FB3C8705-6B39-4E78-A54C-33661C70592E}"/>
              </a:ext>
            </a:extLst>
          </p:cNvPr>
          <p:cNvCxnSpPr>
            <a:cxnSpLocks/>
          </p:cNvCxnSpPr>
          <p:nvPr/>
        </p:nvCxnSpPr>
        <p:spPr>
          <a:xfrm flipV="1">
            <a:off x="6020723" y="1751112"/>
            <a:ext cx="1066800" cy="152400"/>
          </a:xfrm>
          <a:prstGeom prst="straightConnector1">
            <a:avLst/>
          </a:prstGeom>
          <a:noFill/>
          <a:ln w="57150" cap="rnd" cmpd="sng" algn="ctr">
            <a:solidFill>
              <a:sysClr val="window" lastClr="FFFFFF">
                <a:lumMod val="50000"/>
              </a:sysClr>
            </a:solidFill>
            <a:prstDash val="solid"/>
            <a:tailEnd type="arrow"/>
          </a:ln>
          <a:effectLst/>
        </p:spPr>
      </p:cxnSp>
      <p:cxnSp>
        <p:nvCxnSpPr>
          <p:cNvPr id="64" name="Straight Arrow Connector 11">
            <a:extLst>
              <a:ext uri="{FF2B5EF4-FFF2-40B4-BE49-F238E27FC236}">
                <a16:creationId xmlns:a16="http://schemas.microsoft.com/office/drawing/2014/main" id="{3A87AE89-6787-4B22-8BCB-B735F4BA7A57}"/>
              </a:ext>
            </a:extLst>
          </p:cNvPr>
          <p:cNvCxnSpPr>
            <a:cxnSpLocks/>
          </p:cNvCxnSpPr>
          <p:nvPr/>
        </p:nvCxnSpPr>
        <p:spPr>
          <a:xfrm flipH="1">
            <a:off x="6048431" y="2360712"/>
            <a:ext cx="990600" cy="76200"/>
          </a:xfrm>
          <a:prstGeom prst="straightConnector1">
            <a:avLst/>
          </a:prstGeom>
          <a:noFill/>
          <a:ln w="57150" cap="rnd" cmpd="sng" algn="ctr">
            <a:solidFill>
              <a:sysClr val="window" lastClr="FFFFFF">
                <a:lumMod val="50000"/>
              </a:sysClr>
            </a:solidFill>
            <a:prstDash val="solid"/>
            <a:tailEnd type="arrow"/>
          </a:ln>
          <a:effectLst/>
        </p:spPr>
      </p:cxnSp>
      <p:cxnSp>
        <p:nvCxnSpPr>
          <p:cNvPr id="66" name="Straight Arrow Connector 14">
            <a:extLst>
              <a:ext uri="{FF2B5EF4-FFF2-40B4-BE49-F238E27FC236}">
                <a16:creationId xmlns:a16="http://schemas.microsoft.com/office/drawing/2014/main" id="{DAF9B53D-95B9-4398-99E0-3A5DC52AE347}"/>
              </a:ext>
            </a:extLst>
          </p:cNvPr>
          <p:cNvCxnSpPr>
            <a:cxnSpLocks/>
            <a:stCxn id="100" idx="1"/>
            <a:endCxn id="96" idx="5"/>
          </p:cNvCxnSpPr>
          <p:nvPr/>
        </p:nvCxnSpPr>
        <p:spPr>
          <a:xfrm flipH="1" flipV="1">
            <a:off x="5650931" y="3113139"/>
            <a:ext cx="627466" cy="779866"/>
          </a:xfrm>
          <a:prstGeom prst="straightConnector1">
            <a:avLst/>
          </a:prstGeom>
          <a:noFill/>
          <a:ln w="57150" cap="rnd" cmpd="sng" algn="ctr">
            <a:solidFill>
              <a:sysClr val="window" lastClr="FFFFFF">
                <a:lumMod val="50000"/>
              </a:sysClr>
            </a:solidFill>
            <a:prstDash val="solid"/>
            <a:tailEnd type="arrow"/>
          </a:ln>
          <a:effectLst/>
        </p:spPr>
      </p:cxnSp>
      <p:cxnSp>
        <p:nvCxnSpPr>
          <p:cNvPr id="68" name="Straight Arrow Connector 25">
            <a:extLst>
              <a:ext uri="{FF2B5EF4-FFF2-40B4-BE49-F238E27FC236}">
                <a16:creationId xmlns:a16="http://schemas.microsoft.com/office/drawing/2014/main" id="{0932A38B-A5EE-424C-A1E4-DD4B4BC64D36}"/>
              </a:ext>
            </a:extLst>
          </p:cNvPr>
          <p:cNvCxnSpPr>
            <a:cxnSpLocks/>
          </p:cNvCxnSpPr>
          <p:nvPr/>
        </p:nvCxnSpPr>
        <p:spPr>
          <a:xfrm flipV="1">
            <a:off x="3154158" y="3120066"/>
            <a:ext cx="597065" cy="739693"/>
          </a:xfrm>
          <a:prstGeom prst="straightConnector1">
            <a:avLst/>
          </a:prstGeom>
          <a:noFill/>
          <a:ln w="57150" cap="rnd" cmpd="sng" algn="ctr">
            <a:solidFill>
              <a:sysClr val="window" lastClr="FFFFFF">
                <a:lumMod val="50000"/>
              </a:sysClr>
            </a:solidFill>
            <a:prstDash val="solid"/>
            <a:tailEnd type="arrow"/>
          </a:ln>
          <a:effectLst/>
        </p:spPr>
      </p:cxnSp>
      <p:cxnSp>
        <p:nvCxnSpPr>
          <p:cNvPr id="70" name="Straight Arrow Connector 27">
            <a:extLst>
              <a:ext uri="{FF2B5EF4-FFF2-40B4-BE49-F238E27FC236}">
                <a16:creationId xmlns:a16="http://schemas.microsoft.com/office/drawing/2014/main" id="{C08126E8-0998-4B7B-9238-A8E6DBEEF231}"/>
              </a:ext>
            </a:extLst>
          </p:cNvPr>
          <p:cNvCxnSpPr>
            <a:cxnSpLocks/>
          </p:cNvCxnSpPr>
          <p:nvPr/>
        </p:nvCxnSpPr>
        <p:spPr>
          <a:xfrm flipH="1" flipV="1">
            <a:off x="2444864" y="2272486"/>
            <a:ext cx="243840" cy="1480607"/>
          </a:xfrm>
          <a:prstGeom prst="straightConnector1">
            <a:avLst/>
          </a:prstGeom>
          <a:noFill/>
          <a:ln w="57150" cap="rnd" cmpd="sng" algn="ctr">
            <a:solidFill>
              <a:sysClr val="window" lastClr="FFFFFF">
                <a:lumMod val="50000"/>
              </a:sysClr>
            </a:solidFill>
            <a:prstDash val="solid"/>
            <a:tailEnd type="arrow"/>
          </a:ln>
          <a:effectLst/>
        </p:spPr>
      </p:cxnSp>
      <p:cxnSp>
        <p:nvCxnSpPr>
          <p:cNvPr id="72" name="Straight Arrow Connector 30">
            <a:extLst>
              <a:ext uri="{FF2B5EF4-FFF2-40B4-BE49-F238E27FC236}">
                <a16:creationId xmlns:a16="http://schemas.microsoft.com/office/drawing/2014/main" id="{320D1745-8E0F-4397-BCB6-010CCE5F58CB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4106024" y="3503712"/>
            <a:ext cx="274320" cy="1600258"/>
          </a:xfrm>
          <a:prstGeom prst="straightConnector1">
            <a:avLst/>
          </a:prstGeom>
          <a:noFill/>
          <a:ln w="57150" cap="rnd" cmpd="sng" algn="ctr">
            <a:solidFill>
              <a:sysClr val="window" lastClr="FFFFFF">
                <a:lumMod val="50000"/>
              </a:sysClr>
            </a:solidFill>
            <a:prstDash val="solid"/>
            <a:tailEnd type="arrow"/>
          </a:ln>
          <a:effectLst/>
        </p:spPr>
      </p:cxnSp>
      <p:cxnSp>
        <p:nvCxnSpPr>
          <p:cNvPr id="74" name="Straight Arrow Connector 32">
            <a:extLst>
              <a:ext uri="{FF2B5EF4-FFF2-40B4-BE49-F238E27FC236}">
                <a16:creationId xmlns:a16="http://schemas.microsoft.com/office/drawing/2014/main" id="{7A1E8208-4BEB-4C36-85C8-0D8353366DF5}"/>
              </a:ext>
            </a:extLst>
          </p:cNvPr>
          <p:cNvCxnSpPr>
            <a:cxnSpLocks/>
            <a:stCxn id="108" idx="7"/>
          </p:cNvCxnSpPr>
          <p:nvPr/>
        </p:nvCxnSpPr>
        <p:spPr>
          <a:xfrm flipV="1">
            <a:off x="4299998" y="4494312"/>
            <a:ext cx="1817706" cy="690004"/>
          </a:xfrm>
          <a:prstGeom prst="straightConnector1">
            <a:avLst/>
          </a:prstGeom>
          <a:noFill/>
          <a:ln w="57150" cap="rnd" cmpd="sng" algn="ctr">
            <a:solidFill>
              <a:sysClr val="window" lastClr="FFFFFF">
                <a:lumMod val="50000"/>
              </a:sysClr>
            </a:solidFill>
            <a:prstDash val="solid"/>
            <a:tailEnd type="arrow"/>
          </a:ln>
          <a:effectLst/>
        </p:spPr>
      </p:cxnSp>
      <p:cxnSp>
        <p:nvCxnSpPr>
          <p:cNvPr id="76" name="Straight Arrow Connector 37">
            <a:extLst>
              <a:ext uri="{FF2B5EF4-FFF2-40B4-BE49-F238E27FC236}">
                <a16:creationId xmlns:a16="http://schemas.microsoft.com/office/drawing/2014/main" id="{F56E2E99-B249-4B51-BDC6-B9EE7F6AE571}"/>
              </a:ext>
            </a:extLst>
          </p:cNvPr>
          <p:cNvCxnSpPr>
            <a:cxnSpLocks/>
          </p:cNvCxnSpPr>
          <p:nvPr/>
        </p:nvCxnSpPr>
        <p:spPr>
          <a:xfrm flipH="1" flipV="1">
            <a:off x="3316240" y="4143792"/>
            <a:ext cx="2829172" cy="137160"/>
          </a:xfrm>
          <a:prstGeom prst="straightConnector1">
            <a:avLst/>
          </a:prstGeom>
          <a:noFill/>
          <a:ln w="57150" cap="rnd" cmpd="sng" algn="ctr">
            <a:solidFill>
              <a:sysClr val="window" lastClr="FFFFFF">
                <a:lumMod val="50000"/>
              </a:sysClr>
            </a:solidFill>
            <a:prstDash val="solid"/>
            <a:tailEnd type="arrow"/>
          </a:ln>
          <a:effectLst/>
        </p:spPr>
      </p:cxnSp>
      <p:cxnSp>
        <p:nvCxnSpPr>
          <p:cNvPr id="78" name="Straight Arrow Connector 39">
            <a:extLst>
              <a:ext uri="{FF2B5EF4-FFF2-40B4-BE49-F238E27FC236}">
                <a16:creationId xmlns:a16="http://schemas.microsoft.com/office/drawing/2014/main" id="{B15942D8-E666-4865-9C1D-B630CF81AA80}"/>
              </a:ext>
            </a:extLst>
          </p:cNvPr>
          <p:cNvCxnSpPr>
            <a:cxnSpLocks/>
          </p:cNvCxnSpPr>
          <p:nvPr/>
        </p:nvCxnSpPr>
        <p:spPr>
          <a:xfrm flipH="1" flipV="1">
            <a:off x="4708004" y="3531420"/>
            <a:ext cx="236220" cy="1874578"/>
          </a:xfrm>
          <a:prstGeom prst="straightConnector1">
            <a:avLst/>
          </a:prstGeom>
          <a:noFill/>
          <a:ln w="57150" cap="rnd" cmpd="sng" algn="ctr">
            <a:solidFill>
              <a:sysClr val="window" lastClr="FFFFFF">
                <a:lumMod val="50000"/>
              </a:sysClr>
            </a:solidFill>
            <a:prstDash val="solid"/>
            <a:tailEnd type="arrow"/>
          </a:ln>
          <a:effectLst/>
        </p:spPr>
      </p:cxnSp>
      <p:cxnSp>
        <p:nvCxnSpPr>
          <p:cNvPr id="80" name="Straight Arrow Connector 41">
            <a:extLst>
              <a:ext uri="{FF2B5EF4-FFF2-40B4-BE49-F238E27FC236}">
                <a16:creationId xmlns:a16="http://schemas.microsoft.com/office/drawing/2014/main" id="{2654836C-D793-4845-B40A-E6D548FFA9EF}"/>
              </a:ext>
            </a:extLst>
          </p:cNvPr>
          <p:cNvCxnSpPr>
            <a:cxnSpLocks/>
          </p:cNvCxnSpPr>
          <p:nvPr/>
        </p:nvCxnSpPr>
        <p:spPr>
          <a:xfrm flipV="1">
            <a:off x="5117417" y="4675826"/>
            <a:ext cx="1140199" cy="789737"/>
          </a:xfrm>
          <a:prstGeom prst="straightConnector1">
            <a:avLst/>
          </a:prstGeom>
          <a:noFill/>
          <a:ln w="57150" cap="rnd" cmpd="sng" algn="ctr">
            <a:solidFill>
              <a:sysClr val="window" lastClr="FFFFFF">
                <a:lumMod val="50000"/>
              </a:sysClr>
            </a:solidFill>
            <a:prstDash val="solid"/>
            <a:tailEnd type="arrow"/>
          </a:ln>
          <a:effectLst/>
        </p:spPr>
      </p:cxnSp>
      <p:cxnSp>
        <p:nvCxnSpPr>
          <p:cNvPr id="82" name="Straight Arrow Connector 44">
            <a:extLst>
              <a:ext uri="{FF2B5EF4-FFF2-40B4-BE49-F238E27FC236}">
                <a16:creationId xmlns:a16="http://schemas.microsoft.com/office/drawing/2014/main" id="{7296864D-7ECE-4D6A-B097-D58DFBC5D510}"/>
              </a:ext>
            </a:extLst>
          </p:cNvPr>
          <p:cNvCxnSpPr>
            <a:cxnSpLocks/>
            <a:stCxn id="112" idx="7"/>
          </p:cNvCxnSpPr>
          <p:nvPr/>
        </p:nvCxnSpPr>
        <p:spPr>
          <a:xfrm flipV="1">
            <a:off x="6037358" y="4829592"/>
            <a:ext cx="461346" cy="720426"/>
          </a:xfrm>
          <a:prstGeom prst="straightConnector1">
            <a:avLst/>
          </a:prstGeom>
          <a:noFill/>
          <a:ln w="57150" cap="rnd" cmpd="sng" algn="ctr">
            <a:solidFill>
              <a:sysClr val="window" lastClr="FFFFFF">
                <a:lumMod val="50000"/>
              </a:sysClr>
            </a:solidFill>
            <a:prstDash val="solid"/>
            <a:tailEnd type="arrow"/>
          </a:ln>
          <a:effectLst/>
        </p:spPr>
      </p:cxnSp>
      <p:cxnSp>
        <p:nvCxnSpPr>
          <p:cNvPr id="84" name="Straight Arrow Connector 46">
            <a:extLst>
              <a:ext uri="{FF2B5EF4-FFF2-40B4-BE49-F238E27FC236}">
                <a16:creationId xmlns:a16="http://schemas.microsoft.com/office/drawing/2014/main" id="{41E17E62-D7A0-433B-8BAC-AF13639451F8}"/>
              </a:ext>
            </a:extLst>
          </p:cNvPr>
          <p:cNvCxnSpPr>
            <a:cxnSpLocks/>
          </p:cNvCxnSpPr>
          <p:nvPr/>
        </p:nvCxnSpPr>
        <p:spPr>
          <a:xfrm flipH="1" flipV="1">
            <a:off x="5279504" y="3399801"/>
            <a:ext cx="563880" cy="2118360"/>
          </a:xfrm>
          <a:prstGeom prst="straightConnector1">
            <a:avLst/>
          </a:prstGeom>
          <a:noFill/>
          <a:ln w="57150" cap="rnd" cmpd="sng" algn="ctr">
            <a:solidFill>
              <a:sysClr val="window" lastClr="FFFFFF">
                <a:lumMod val="50000"/>
              </a:sysClr>
            </a:solidFill>
            <a:prstDash val="solid"/>
            <a:tailEnd type="arrow"/>
          </a:ln>
          <a:effectLst/>
        </p:spPr>
      </p:cxnSp>
      <p:cxnSp>
        <p:nvCxnSpPr>
          <p:cNvPr id="86" name="Straight Arrow Connector 48">
            <a:extLst>
              <a:ext uri="{FF2B5EF4-FFF2-40B4-BE49-F238E27FC236}">
                <a16:creationId xmlns:a16="http://schemas.microsoft.com/office/drawing/2014/main" id="{2A6CC1AC-44F6-44F9-A350-C536D8EA0DED}"/>
              </a:ext>
            </a:extLst>
          </p:cNvPr>
          <p:cNvCxnSpPr>
            <a:cxnSpLocks/>
          </p:cNvCxnSpPr>
          <p:nvPr/>
        </p:nvCxnSpPr>
        <p:spPr>
          <a:xfrm flipV="1">
            <a:off x="8067071" y="4736510"/>
            <a:ext cx="299522" cy="730792"/>
          </a:xfrm>
          <a:prstGeom prst="straightConnector1">
            <a:avLst/>
          </a:prstGeom>
          <a:noFill/>
          <a:ln w="57150" cap="rnd" cmpd="sng" algn="ctr">
            <a:solidFill>
              <a:sysClr val="window" lastClr="FFFFFF">
                <a:lumMod val="50000"/>
              </a:sysClr>
            </a:solidFill>
            <a:prstDash val="solid"/>
            <a:tailEnd type="arrow"/>
          </a:ln>
          <a:effectLst/>
        </p:spPr>
      </p:cxnSp>
      <p:cxnSp>
        <p:nvCxnSpPr>
          <p:cNvPr id="88" name="Straight Arrow Connector 56">
            <a:extLst>
              <a:ext uri="{FF2B5EF4-FFF2-40B4-BE49-F238E27FC236}">
                <a16:creationId xmlns:a16="http://schemas.microsoft.com/office/drawing/2014/main" id="{F6A9ED31-BF51-475F-8B97-FDC4ABF1E336}"/>
              </a:ext>
            </a:extLst>
          </p:cNvPr>
          <p:cNvCxnSpPr>
            <a:cxnSpLocks/>
            <a:stCxn id="116" idx="1"/>
          </p:cNvCxnSpPr>
          <p:nvPr/>
        </p:nvCxnSpPr>
        <p:spPr>
          <a:xfrm flipH="1" flipV="1">
            <a:off x="8632304" y="4724284"/>
            <a:ext cx="369906" cy="688574"/>
          </a:xfrm>
          <a:prstGeom prst="straightConnector1">
            <a:avLst/>
          </a:prstGeom>
          <a:noFill/>
          <a:ln w="57150" cap="rnd" cmpd="sng" algn="ctr">
            <a:solidFill>
              <a:sysClr val="window" lastClr="FFFFFF">
                <a:lumMod val="50000"/>
              </a:sysClr>
            </a:solidFill>
            <a:prstDash val="solid"/>
            <a:tailEnd type="arrow"/>
          </a:ln>
          <a:effectLst/>
        </p:spPr>
      </p:cxnSp>
      <p:cxnSp>
        <p:nvCxnSpPr>
          <p:cNvPr id="90" name="Straight Arrow Connector 59">
            <a:extLst>
              <a:ext uri="{FF2B5EF4-FFF2-40B4-BE49-F238E27FC236}">
                <a16:creationId xmlns:a16="http://schemas.microsoft.com/office/drawing/2014/main" id="{4BB1B717-CAC9-4120-8BAC-0F130600E0F7}"/>
              </a:ext>
            </a:extLst>
          </p:cNvPr>
          <p:cNvCxnSpPr>
            <a:cxnSpLocks/>
            <a:stCxn id="102" idx="1"/>
          </p:cNvCxnSpPr>
          <p:nvPr/>
        </p:nvCxnSpPr>
        <p:spPr>
          <a:xfrm flipH="1" flipV="1">
            <a:off x="5964664" y="2741713"/>
            <a:ext cx="2229282" cy="1280130"/>
          </a:xfrm>
          <a:prstGeom prst="straightConnector1">
            <a:avLst/>
          </a:prstGeom>
          <a:noFill/>
          <a:ln w="57150" cap="rnd" cmpd="sng" algn="ctr">
            <a:solidFill>
              <a:sysClr val="window" lastClr="FFFFFF">
                <a:lumMod val="50000"/>
              </a:sysClr>
            </a:solidFill>
            <a:prstDash val="solid"/>
            <a:tailEnd type="arrow"/>
          </a:ln>
          <a:effectLst/>
        </p:spPr>
      </p:cxnSp>
      <p:cxnSp>
        <p:nvCxnSpPr>
          <p:cNvPr id="92" name="Straight Arrow Connector 61">
            <a:extLst>
              <a:ext uri="{FF2B5EF4-FFF2-40B4-BE49-F238E27FC236}">
                <a16:creationId xmlns:a16="http://schemas.microsoft.com/office/drawing/2014/main" id="{130D2822-5B00-4C7C-A98F-39CC13A62D55}"/>
              </a:ext>
            </a:extLst>
          </p:cNvPr>
          <p:cNvCxnSpPr>
            <a:cxnSpLocks/>
          </p:cNvCxnSpPr>
          <p:nvPr/>
        </p:nvCxnSpPr>
        <p:spPr>
          <a:xfrm flipH="1" flipV="1">
            <a:off x="7214984" y="4441001"/>
            <a:ext cx="872868" cy="53311"/>
          </a:xfrm>
          <a:prstGeom prst="straightConnector1">
            <a:avLst/>
          </a:prstGeom>
          <a:noFill/>
          <a:ln w="57150" cap="rnd" cmpd="sng" algn="ctr">
            <a:solidFill>
              <a:sysClr val="window" lastClr="FFFFFF">
                <a:lumMod val="50000"/>
              </a:sysClr>
            </a:solidFill>
            <a:prstDash val="solid"/>
            <a:tailEnd type="arrow"/>
          </a:ln>
          <a:effectLst/>
        </p:spPr>
      </p:cxnSp>
      <p:cxnSp>
        <p:nvCxnSpPr>
          <p:cNvPr id="94" name="Straight Arrow Connector 43007">
            <a:extLst>
              <a:ext uri="{FF2B5EF4-FFF2-40B4-BE49-F238E27FC236}">
                <a16:creationId xmlns:a16="http://schemas.microsoft.com/office/drawing/2014/main" id="{5FFBCD8E-D04F-4F04-956E-11A601F8ED12}"/>
              </a:ext>
            </a:extLst>
          </p:cNvPr>
          <p:cNvCxnSpPr>
            <a:cxnSpLocks/>
          </p:cNvCxnSpPr>
          <p:nvPr/>
        </p:nvCxnSpPr>
        <p:spPr>
          <a:xfrm>
            <a:off x="7194203" y="4143792"/>
            <a:ext cx="872868" cy="68580"/>
          </a:xfrm>
          <a:prstGeom prst="straightConnector1">
            <a:avLst/>
          </a:prstGeom>
          <a:noFill/>
          <a:ln w="57150" cap="rnd" cmpd="sng" algn="ctr">
            <a:solidFill>
              <a:sysClr val="window" lastClr="FFFFFF">
                <a:lumMod val="50000"/>
              </a:sysClr>
            </a:solidFill>
            <a:prstDash val="solid"/>
            <a:tailEnd type="arrow"/>
          </a:ln>
          <a:effectLst/>
        </p:spPr>
      </p:cxnSp>
      <p:sp>
        <p:nvSpPr>
          <p:cNvPr id="96" name="Oval 4">
            <a:extLst>
              <a:ext uri="{FF2B5EF4-FFF2-40B4-BE49-F238E27FC236}">
                <a16:creationId xmlns:a16="http://schemas.microsoft.com/office/drawing/2014/main" id="{F9D9C1C2-D694-4E52-89BD-65543413E092}"/>
              </a:ext>
            </a:extLst>
          </p:cNvPr>
          <p:cNvSpPr/>
          <p:nvPr/>
        </p:nvSpPr>
        <p:spPr>
          <a:xfrm>
            <a:off x="3374504" y="836712"/>
            <a:ext cx="2667000" cy="2667000"/>
          </a:xfrm>
          <a:prstGeom prst="ellipse">
            <a:avLst/>
          </a:prstGeom>
          <a:solidFill>
            <a:srgbClr val="60B5CC"/>
          </a:solidFill>
          <a:ln w="76200" cap="rnd" cmpd="sng" algn="ctr">
            <a:solidFill>
              <a:srgbClr val="60B5CC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lIns="0" tIns="0" rIns="0" b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B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38.4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Arial" pitchFamily="34" charset="0"/>
            </a:endParaRPr>
          </a:p>
        </p:txBody>
      </p:sp>
      <p:sp>
        <p:nvSpPr>
          <p:cNvPr id="98" name="Oval 8">
            <a:extLst>
              <a:ext uri="{FF2B5EF4-FFF2-40B4-BE49-F238E27FC236}">
                <a16:creationId xmlns:a16="http://schemas.microsoft.com/office/drawing/2014/main" id="{E8EF1485-1A5F-4522-9640-C71910A635E0}"/>
              </a:ext>
            </a:extLst>
          </p:cNvPr>
          <p:cNvSpPr/>
          <p:nvPr/>
        </p:nvSpPr>
        <p:spPr>
          <a:xfrm>
            <a:off x="7032104" y="836712"/>
            <a:ext cx="2667000" cy="2667000"/>
          </a:xfrm>
          <a:prstGeom prst="ellipse">
            <a:avLst/>
          </a:prstGeom>
          <a:solidFill>
            <a:srgbClr val="F0AD00"/>
          </a:solidFill>
          <a:ln w="76200" cap="rnd" cmpd="sng" algn="ctr">
            <a:solidFill>
              <a:srgbClr val="F0AD00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lIns="0" tIns="0" rIns="0" b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34.3</a:t>
            </a:r>
          </a:p>
        </p:txBody>
      </p:sp>
      <p:sp>
        <p:nvSpPr>
          <p:cNvPr id="100" name="Oval 12">
            <a:extLst>
              <a:ext uri="{FF2B5EF4-FFF2-40B4-BE49-F238E27FC236}">
                <a16:creationId xmlns:a16="http://schemas.microsoft.com/office/drawing/2014/main" id="{4B72CCC7-F9D3-4F2E-8E08-11B0BF35888E}"/>
              </a:ext>
            </a:extLst>
          </p:cNvPr>
          <p:cNvSpPr/>
          <p:nvPr/>
        </p:nvSpPr>
        <p:spPr>
          <a:xfrm>
            <a:off x="6117704" y="3732312"/>
            <a:ext cx="1097280" cy="1097280"/>
          </a:xfrm>
          <a:prstGeom prst="ellipse">
            <a:avLst/>
          </a:prstGeom>
          <a:solidFill>
            <a:srgbClr val="6BB76D"/>
          </a:solidFill>
          <a:ln w="76200" cap="rnd" cmpd="sng" algn="ctr">
            <a:solidFill>
              <a:srgbClr val="6BB76D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lIns="0" tIns="0" rIns="0" b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8.1</a:t>
            </a:r>
          </a:p>
        </p:txBody>
      </p:sp>
      <p:sp>
        <p:nvSpPr>
          <p:cNvPr id="102" name="Oval 15">
            <a:extLst>
              <a:ext uri="{FF2B5EF4-FFF2-40B4-BE49-F238E27FC236}">
                <a16:creationId xmlns:a16="http://schemas.microsoft.com/office/drawing/2014/main" id="{E93BBF00-FC2D-4FF5-BC68-5A053DD8CDF7}"/>
              </a:ext>
            </a:extLst>
          </p:cNvPr>
          <p:cNvSpPr/>
          <p:nvPr/>
        </p:nvSpPr>
        <p:spPr>
          <a:xfrm>
            <a:off x="8073426" y="3901323"/>
            <a:ext cx="822960" cy="822960"/>
          </a:xfrm>
          <a:prstGeom prst="ellipse">
            <a:avLst/>
          </a:prstGeom>
          <a:solidFill>
            <a:srgbClr val="E66C7D"/>
          </a:solidFill>
          <a:ln w="76200" cap="rnd" cmpd="sng" algn="ctr">
            <a:solidFill>
              <a:srgbClr val="E66C7D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lIns="0" tIns="0" rIns="0" b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F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3.9</a:t>
            </a:r>
          </a:p>
        </p:txBody>
      </p:sp>
      <p:sp>
        <p:nvSpPr>
          <p:cNvPr id="104" name="Oval 17">
            <a:extLst>
              <a:ext uri="{FF2B5EF4-FFF2-40B4-BE49-F238E27FC236}">
                <a16:creationId xmlns:a16="http://schemas.microsoft.com/office/drawing/2014/main" id="{B83BBF5C-FA62-4BC3-AC24-1739DA5081A2}"/>
              </a:ext>
            </a:extLst>
          </p:cNvPr>
          <p:cNvSpPr/>
          <p:nvPr/>
        </p:nvSpPr>
        <p:spPr>
          <a:xfrm>
            <a:off x="2465572" y="3732312"/>
            <a:ext cx="822960" cy="822960"/>
          </a:xfrm>
          <a:prstGeom prst="ellipse">
            <a:avLst/>
          </a:prstGeom>
          <a:solidFill>
            <a:srgbClr val="E66C7D"/>
          </a:solidFill>
          <a:ln w="76200" cap="rnd" cmpd="sng" algn="ctr">
            <a:solidFill>
              <a:srgbClr val="E66C7D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lIns="0" tIns="0" rIns="0" b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3.9</a:t>
            </a:r>
          </a:p>
        </p:txBody>
      </p:sp>
      <p:sp>
        <p:nvSpPr>
          <p:cNvPr id="106" name="Oval 18">
            <a:extLst>
              <a:ext uri="{FF2B5EF4-FFF2-40B4-BE49-F238E27FC236}">
                <a16:creationId xmlns:a16="http://schemas.microsoft.com/office/drawing/2014/main" id="{20B44E78-BEDD-49AA-AEDF-71F1DF335896}"/>
              </a:ext>
            </a:extLst>
          </p:cNvPr>
          <p:cNvSpPr/>
          <p:nvPr/>
        </p:nvSpPr>
        <p:spPr>
          <a:xfrm>
            <a:off x="2079104" y="1520185"/>
            <a:ext cx="731520" cy="731520"/>
          </a:xfrm>
          <a:prstGeom prst="ellipse">
            <a:avLst/>
          </a:prstGeom>
          <a:solidFill>
            <a:srgbClr val="E88651"/>
          </a:solidFill>
          <a:ln w="76200" cap="rnd" cmpd="sng" algn="ctr">
            <a:solidFill>
              <a:srgbClr val="E88651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lIns="0" tIns="0" rIns="0" b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3.3</a:t>
            </a:r>
          </a:p>
        </p:txBody>
      </p:sp>
      <p:sp>
        <p:nvSpPr>
          <p:cNvPr id="108" name="Oval 19">
            <a:extLst>
              <a:ext uri="{FF2B5EF4-FFF2-40B4-BE49-F238E27FC236}">
                <a16:creationId xmlns:a16="http://schemas.microsoft.com/office/drawing/2014/main" id="{7C06E5F0-E461-487E-AD3C-BD7ECB702D2F}"/>
              </a:ext>
            </a:extLst>
          </p:cNvPr>
          <p:cNvSpPr/>
          <p:nvPr/>
        </p:nvSpPr>
        <p:spPr>
          <a:xfrm>
            <a:off x="3831704" y="5103970"/>
            <a:ext cx="548640" cy="548640"/>
          </a:xfrm>
          <a:prstGeom prst="ellipse">
            <a:avLst/>
          </a:prstGeom>
          <a:solidFill>
            <a:srgbClr val="C64847"/>
          </a:solidFill>
          <a:ln w="76200" cap="rnd" cmpd="sng" algn="ctr">
            <a:solidFill>
              <a:srgbClr val="C64847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lIns="0" tIns="0" rIns="0" b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1.6</a:t>
            </a:r>
          </a:p>
        </p:txBody>
      </p:sp>
      <p:sp>
        <p:nvSpPr>
          <p:cNvPr id="110" name="Oval 21">
            <a:extLst>
              <a:ext uri="{FF2B5EF4-FFF2-40B4-BE49-F238E27FC236}">
                <a16:creationId xmlns:a16="http://schemas.microsoft.com/office/drawing/2014/main" id="{73F1CF87-C54E-4776-AA0D-23D2480FFE30}"/>
              </a:ext>
            </a:extLst>
          </p:cNvPr>
          <p:cNvSpPr/>
          <p:nvPr/>
        </p:nvSpPr>
        <p:spPr>
          <a:xfrm>
            <a:off x="4669904" y="5378290"/>
            <a:ext cx="548640" cy="548640"/>
          </a:xfrm>
          <a:prstGeom prst="ellipse">
            <a:avLst/>
          </a:prstGeom>
          <a:solidFill>
            <a:srgbClr val="C64847"/>
          </a:solidFill>
          <a:ln w="76200" cap="rnd" cmpd="sng" algn="ctr">
            <a:solidFill>
              <a:srgbClr val="C64847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lIns="0" tIns="0" rIns="0" b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1.6</a:t>
            </a:r>
          </a:p>
        </p:txBody>
      </p:sp>
      <p:sp>
        <p:nvSpPr>
          <p:cNvPr id="112" name="Oval 22">
            <a:extLst>
              <a:ext uri="{FF2B5EF4-FFF2-40B4-BE49-F238E27FC236}">
                <a16:creationId xmlns:a16="http://schemas.microsoft.com/office/drawing/2014/main" id="{C970854D-EF8D-40A5-9CC0-B946911D5CF2}"/>
              </a:ext>
            </a:extLst>
          </p:cNvPr>
          <p:cNvSpPr/>
          <p:nvPr/>
        </p:nvSpPr>
        <p:spPr>
          <a:xfrm>
            <a:off x="5569064" y="5469672"/>
            <a:ext cx="548640" cy="548640"/>
          </a:xfrm>
          <a:prstGeom prst="ellipse">
            <a:avLst/>
          </a:prstGeom>
          <a:solidFill>
            <a:srgbClr val="C64847"/>
          </a:solidFill>
          <a:ln w="76200" cap="rnd" cmpd="sng" algn="ctr">
            <a:solidFill>
              <a:srgbClr val="C64847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lIns="0" tIns="0" rIns="0" b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1.6</a:t>
            </a:r>
          </a:p>
        </p:txBody>
      </p:sp>
      <p:sp>
        <p:nvSpPr>
          <p:cNvPr id="114" name="Oval 23">
            <a:extLst>
              <a:ext uri="{FF2B5EF4-FFF2-40B4-BE49-F238E27FC236}">
                <a16:creationId xmlns:a16="http://schemas.microsoft.com/office/drawing/2014/main" id="{D1721075-92A6-4703-95E1-B99298159F41}"/>
              </a:ext>
            </a:extLst>
          </p:cNvPr>
          <p:cNvSpPr/>
          <p:nvPr/>
        </p:nvSpPr>
        <p:spPr>
          <a:xfrm>
            <a:off x="7702664" y="5420419"/>
            <a:ext cx="548640" cy="548640"/>
          </a:xfrm>
          <a:prstGeom prst="ellipse">
            <a:avLst/>
          </a:prstGeom>
          <a:solidFill>
            <a:srgbClr val="C64847"/>
          </a:solidFill>
          <a:ln w="76200" cap="rnd" cmpd="sng" algn="ctr">
            <a:solidFill>
              <a:srgbClr val="C64847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lIns="0" tIns="0" rIns="0" b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1.6</a:t>
            </a:r>
          </a:p>
        </p:txBody>
      </p:sp>
      <p:sp>
        <p:nvSpPr>
          <p:cNvPr id="116" name="Oval 24">
            <a:extLst>
              <a:ext uri="{FF2B5EF4-FFF2-40B4-BE49-F238E27FC236}">
                <a16:creationId xmlns:a16="http://schemas.microsoft.com/office/drawing/2014/main" id="{FBC9C123-A4DF-4B84-8692-311D13FE5703}"/>
              </a:ext>
            </a:extLst>
          </p:cNvPr>
          <p:cNvSpPr/>
          <p:nvPr/>
        </p:nvSpPr>
        <p:spPr>
          <a:xfrm>
            <a:off x="8921864" y="5332512"/>
            <a:ext cx="548640" cy="548640"/>
          </a:xfrm>
          <a:prstGeom prst="ellipse">
            <a:avLst/>
          </a:prstGeom>
          <a:solidFill>
            <a:srgbClr val="C64847"/>
          </a:solidFill>
          <a:ln w="76200" cap="rnd" cmpd="sng" algn="ctr">
            <a:solidFill>
              <a:srgbClr val="C64847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lIns="0" tIns="0" rIns="0" b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1.6</a:t>
            </a:r>
          </a:p>
        </p:txBody>
      </p:sp>
    </p:spTree>
    <p:extLst>
      <p:ext uri="{BB962C8B-B14F-4D97-AF65-F5344CB8AC3E}">
        <p14:creationId xmlns:p14="http://schemas.microsoft.com/office/powerpoint/2010/main" val="2179423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2B7B89-C40B-473E-875B-C9784231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Simple Recursive Formulation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AFA99-6764-4128-95C4-DFAEB6A20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Each link’s vote is proportional to the </a:t>
            </a:r>
            <a:r>
              <a:rPr lang="en-US" altLang="zh-CN" b="1" dirty="0">
                <a:solidFill>
                  <a:srgbClr val="008000"/>
                </a:solidFill>
              </a:rPr>
              <a:t>importance</a:t>
            </a:r>
            <a:r>
              <a:rPr lang="en-US" altLang="zh-CN" dirty="0">
                <a:solidFill>
                  <a:srgbClr val="008000"/>
                </a:solidFill>
              </a:rPr>
              <a:t> </a:t>
            </a:r>
            <a:r>
              <a:rPr lang="en-US" altLang="zh-CN" dirty="0"/>
              <a:t>of its source page</a:t>
            </a:r>
          </a:p>
          <a:p>
            <a:r>
              <a:rPr lang="en-US" altLang="zh-CN" dirty="0"/>
              <a:t>If page </a:t>
            </a:r>
            <a:r>
              <a:rPr lang="en-US" altLang="zh-CN" b="1" i="1" dirty="0">
                <a:solidFill>
                  <a:srgbClr val="FF0000"/>
                </a:solidFill>
              </a:rPr>
              <a:t>j</a:t>
            </a:r>
            <a:r>
              <a:rPr lang="en-US" altLang="zh-CN" dirty="0"/>
              <a:t> with importance </a:t>
            </a:r>
            <a:r>
              <a:rPr lang="en-US" altLang="zh-CN" b="1" i="1" dirty="0" err="1">
                <a:solidFill>
                  <a:srgbClr val="0000FF"/>
                </a:solidFill>
              </a:rPr>
              <a:t>r</a:t>
            </a:r>
            <a:r>
              <a:rPr lang="en-US" altLang="zh-CN" b="1" i="1" baseline="-25000" dirty="0" err="1">
                <a:solidFill>
                  <a:srgbClr val="0000FF"/>
                </a:solidFill>
              </a:rPr>
              <a:t>j</a:t>
            </a:r>
            <a:r>
              <a:rPr lang="en-US" altLang="zh-CN" dirty="0"/>
              <a:t> has </a:t>
            </a:r>
            <a:r>
              <a:rPr lang="en-US" altLang="zh-CN" b="1" i="1" dirty="0">
                <a:solidFill>
                  <a:srgbClr val="0000FF"/>
                </a:solidFill>
              </a:rPr>
              <a:t>n</a:t>
            </a:r>
            <a:r>
              <a:rPr lang="en-US" altLang="zh-CN" dirty="0"/>
              <a:t> out-links, each link gets </a:t>
            </a:r>
            <a:r>
              <a:rPr lang="en-US" altLang="zh-CN" b="1" i="1" dirty="0" err="1">
                <a:solidFill>
                  <a:srgbClr val="0000FF"/>
                </a:solidFill>
              </a:rPr>
              <a:t>r</a:t>
            </a:r>
            <a:r>
              <a:rPr lang="en-US" altLang="zh-CN" b="1" i="1" baseline="-25000" dirty="0" err="1">
                <a:solidFill>
                  <a:srgbClr val="0000FF"/>
                </a:solidFill>
              </a:rPr>
              <a:t>j</a:t>
            </a:r>
            <a:r>
              <a:rPr lang="en-US" altLang="zh-CN" b="1" i="1" baseline="-25000" dirty="0">
                <a:solidFill>
                  <a:srgbClr val="0000FF"/>
                </a:solidFill>
              </a:rPr>
              <a:t> </a:t>
            </a:r>
            <a:r>
              <a:rPr lang="en-US" altLang="zh-CN" b="1" i="1" dirty="0">
                <a:solidFill>
                  <a:srgbClr val="0000FF"/>
                </a:solidFill>
              </a:rPr>
              <a:t>/ n</a:t>
            </a:r>
            <a:r>
              <a:rPr lang="en-US" altLang="zh-CN" dirty="0"/>
              <a:t> votes</a:t>
            </a:r>
          </a:p>
          <a:p>
            <a:r>
              <a:rPr lang="en-US" altLang="zh-CN" dirty="0"/>
              <a:t>Page </a:t>
            </a:r>
            <a:r>
              <a:rPr lang="en-US" altLang="zh-CN" b="1" i="1" dirty="0">
                <a:solidFill>
                  <a:srgbClr val="FF0000"/>
                </a:solidFill>
              </a:rPr>
              <a:t>j</a:t>
            </a:r>
            <a:r>
              <a:rPr lang="en-US" altLang="zh-CN" dirty="0"/>
              <a:t>’s own importance is the sum of the votes on its in-links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E20CA9-66D2-46C3-848A-4ACB81A9C7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72" name="Line 32">
            <a:extLst>
              <a:ext uri="{FF2B5EF4-FFF2-40B4-BE49-F238E27FC236}">
                <a16:creationId xmlns:a16="http://schemas.microsoft.com/office/drawing/2014/main" id="{DDFEBC79-4AF2-404D-B9E5-9B538A0B262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7783090" y="5410773"/>
            <a:ext cx="533399" cy="381000"/>
          </a:xfrm>
          <a:prstGeom prst="lin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/>
            <a:tailEnd type="triangle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4" name="Line 5">
            <a:extLst>
              <a:ext uri="{FF2B5EF4-FFF2-40B4-BE49-F238E27FC236}">
                <a16:creationId xmlns:a16="http://schemas.microsoft.com/office/drawing/2014/main" id="{44EF2C1E-8F90-4E86-A523-CE7BB1228A99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8457777" y="5171061"/>
            <a:ext cx="300038" cy="636587"/>
          </a:xfrm>
          <a:prstGeom prst="lin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none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6" name="Line 6">
            <a:extLst>
              <a:ext uri="{FF2B5EF4-FFF2-40B4-BE49-F238E27FC236}">
                <a16:creationId xmlns:a16="http://schemas.microsoft.com/office/drawing/2014/main" id="{A2D6D402-D1C9-496F-B748-873709ABD9BF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8087098" y="5562379"/>
            <a:ext cx="677864" cy="238126"/>
          </a:xfrm>
          <a:prstGeom prst="lin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 type="triangle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8" name="Oval 17">
            <a:extLst>
              <a:ext uri="{FF2B5EF4-FFF2-40B4-BE49-F238E27FC236}">
                <a16:creationId xmlns:a16="http://schemas.microsoft.com/office/drawing/2014/main" id="{0702EC25-C9AE-41C5-A23A-FE6159C4114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152184" y="5219477"/>
            <a:ext cx="244475" cy="246062"/>
          </a:xfrm>
          <a:prstGeom prst="ellipse">
            <a:avLst/>
          </a:prstGeom>
          <a:solidFill>
            <a:srgbClr val="FF0000"/>
          </a:solidFill>
          <a:ln w="6350" cap="rnd" cmpd="sng" algn="ctr">
            <a:solidFill>
              <a:srgbClr val="E66C7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0" name="Line 5">
            <a:extLst>
              <a:ext uri="{FF2B5EF4-FFF2-40B4-BE49-F238E27FC236}">
                <a16:creationId xmlns:a16="http://schemas.microsoft.com/office/drawing/2014/main" id="{36C06BA0-69AD-46BC-87FF-1462B2EE8B9F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7932032" y="4920327"/>
            <a:ext cx="450533" cy="138821"/>
          </a:xfrm>
          <a:prstGeom prst="lin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none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2" name="Line 5">
            <a:extLst>
              <a:ext uri="{FF2B5EF4-FFF2-40B4-BE49-F238E27FC236}">
                <a16:creationId xmlns:a16="http://schemas.microsoft.com/office/drawing/2014/main" id="{2C78D4E4-72A8-49D8-8518-4D2E34CA8443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8292684" y="4807090"/>
            <a:ext cx="518672" cy="389364"/>
          </a:xfrm>
          <a:prstGeom prst="lin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none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4" name="TextBox 1">
            <a:extLst>
              <a:ext uri="{FF2B5EF4-FFF2-40B4-BE49-F238E27FC236}">
                <a16:creationId xmlns:a16="http://schemas.microsoft.com/office/drawing/2014/main" id="{9E2ACFF7-7088-4978-A80E-BB93575F8D4C}"/>
              </a:ext>
            </a:extLst>
          </p:cNvPr>
          <p:cNvSpPr txBox="1"/>
          <p:nvPr/>
        </p:nvSpPr>
        <p:spPr>
          <a:xfrm>
            <a:off x="7914976" y="5047608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i="1" dirty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j</a:t>
            </a:r>
          </a:p>
        </p:txBody>
      </p:sp>
      <p:sp>
        <p:nvSpPr>
          <p:cNvPr id="86" name="Line 5">
            <a:extLst>
              <a:ext uri="{FF2B5EF4-FFF2-40B4-BE49-F238E27FC236}">
                <a16:creationId xmlns:a16="http://schemas.microsoft.com/office/drawing/2014/main" id="{87BB0394-B3A8-46E3-84B1-3D14A4463902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8888894" y="4567702"/>
            <a:ext cx="364903" cy="503237"/>
          </a:xfrm>
          <a:prstGeom prst="lin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none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8" name="Line 5">
            <a:extLst>
              <a:ext uri="{FF2B5EF4-FFF2-40B4-BE49-F238E27FC236}">
                <a16:creationId xmlns:a16="http://schemas.microsoft.com/office/drawing/2014/main" id="{2AC0607E-9E6C-47C3-8F86-205B19E5824A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9009830" y="4323734"/>
            <a:ext cx="123032" cy="503238"/>
          </a:xfrm>
          <a:prstGeom prst="lin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none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0" name="Line 5">
            <a:extLst>
              <a:ext uri="{FF2B5EF4-FFF2-40B4-BE49-F238E27FC236}">
                <a16:creationId xmlns:a16="http://schemas.microsoft.com/office/drawing/2014/main" id="{4252DE64-1260-4C20-B377-E215336EAC4C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8530010" y="4376520"/>
            <a:ext cx="304800" cy="274634"/>
          </a:xfrm>
          <a:prstGeom prst="lin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none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2" name="Line 5">
            <a:extLst>
              <a:ext uri="{FF2B5EF4-FFF2-40B4-BE49-F238E27FC236}">
                <a16:creationId xmlns:a16="http://schemas.microsoft.com/office/drawing/2014/main" id="{168D1905-6FEB-420D-9CDF-507F3A47375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7948586" y="4394378"/>
            <a:ext cx="351632" cy="133350"/>
          </a:xfrm>
          <a:prstGeom prst="lin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none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4" name="Line 5">
            <a:extLst>
              <a:ext uri="{FF2B5EF4-FFF2-40B4-BE49-F238E27FC236}">
                <a16:creationId xmlns:a16="http://schemas.microsoft.com/office/drawing/2014/main" id="{1C40FFB6-E03B-49DE-BF51-BAA7E0B9F7E7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7768010" y="4376520"/>
            <a:ext cx="304800" cy="274634"/>
          </a:xfrm>
          <a:prstGeom prst="lin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none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" name="Oval 15">
            <a:extLst>
              <a:ext uri="{FF2B5EF4-FFF2-40B4-BE49-F238E27FC236}">
                <a16:creationId xmlns:a16="http://schemas.microsoft.com/office/drawing/2014/main" id="{134996EF-36F7-49D7-9DF0-A866E0440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6696" y="4513837"/>
            <a:ext cx="246062" cy="244475"/>
          </a:xfrm>
          <a:prstGeom prst="ellipse">
            <a:avLst/>
          </a:prstGeom>
          <a:solidFill>
            <a:srgbClr val="008000"/>
          </a:solidFill>
          <a:ln w="12700" cap="rnd" cmpd="sng" algn="ctr">
            <a:noFill/>
            <a:prstDash val="solid"/>
            <a:headEnd/>
            <a:tailEnd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lIns="0" r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</a:t>
            </a:r>
          </a:p>
        </p:txBody>
      </p:sp>
      <p:sp>
        <p:nvSpPr>
          <p:cNvPr id="98" name="Oval 19">
            <a:extLst>
              <a:ext uri="{FF2B5EF4-FFF2-40B4-BE49-F238E27FC236}">
                <a16:creationId xmlns:a16="http://schemas.microsoft.com/office/drawing/2014/main" id="{5425C666-81BE-42C3-BE5A-3B0DB01A7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4695" y="4514632"/>
            <a:ext cx="246064" cy="244475"/>
          </a:xfrm>
          <a:prstGeom prst="ellipse">
            <a:avLst/>
          </a:prstGeom>
          <a:solidFill>
            <a:srgbClr val="008000"/>
          </a:solidFill>
          <a:ln w="12700" cap="rnd" cmpd="sng" algn="ctr">
            <a:noFill/>
            <a:prstDash val="solid"/>
            <a:headEnd/>
            <a:tailEnd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lIns="0" r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</a:t>
            </a:r>
            <a:endParaRPr kumimoji="0" lang="en-US" sz="18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0" name="Line 5">
            <a:extLst>
              <a:ext uri="{FF2B5EF4-FFF2-40B4-BE49-F238E27FC236}">
                <a16:creationId xmlns:a16="http://schemas.microsoft.com/office/drawing/2014/main" id="{E1B3DC2E-4F1D-4028-BB76-A85A141D5DE5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8919344" y="5801916"/>
            <a:ext cx="486568" cy="228601"/>
          </a:xfrm>
          <a:prstGeom prst="lin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none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2" name="Line 5">
            <a:extLst>
              <a:ext uri="{FF2B5EF4-FFF2-40B4-BE49-F238E27FC236}">
                <a16:creationId xmlns:a16="http://schemas.microsoft.com/office/drawing/2014/main" id="{07C2AFE8-6AFC-4E0F-9A19-A2A5E692D532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9238430" y="5359798"/>
            <a:ext cx="123032" cy="503238"/>
          </a:xfrm>
          <a:prstGeom prst="lin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none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4" name="Line 5">
            <a:extLst>
              <a:ext uri="{FF2B5EF4-FFF2-40B4-BE49-F238E27FC236}">
                <a16:creationId xmlns:a16="http://schemas.microsoft.com/office/drawing/2014/main" id="{9C7A5C4B-1D6F-437D-B20D-C317704B34DF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7402994" y="5992703"/>
            <a:ext cx="441104" cy="411163"/>
          </a:xfrm>
          <a:prstGeom prst="lin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none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6" name="Line 5">
            <a:extLst>
              <a:ext uri="{FF2B5EF4-FFF2-40B4-BE49-F238E27FC236}">
                <a16:creationId xmlns:a16="http://schemas.microsoft.com/office/drawing/2014/main" id="{FD51C7C7-6D06-43C5-8184-EF8C847DFBB5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7810761" y="5996099"/>
            <a:ext cx="364904" cy="328171"/>
          </a:xfrm>
          <a:prstGeom prst="lin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none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8" name="Line 5">
            <a:extLst>
              <a:ext uri="{FF2B5EF4-FFF2-40B4-BE49-F238E27FC236}">
                <a16:creationId xmlns:a16="http://schemas.microsoft.com/office/drawing/2014/main" id="{5C9BC979-2A9B-48D5-840E-19602D21538C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7539410" y="5717384"/>
            <a:ext cx="304800" cy="274634"/>
          </a:xfrm>
          <a:prstGeom prst="lin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none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0" name="Oval 20">
            <a:extLst>
              <a:ext uri="{FF2B5EF4-FFF2-40B4-BE49-F238E27FC236}">
                <a16:creationId xmlns:a16="http://schemas.microsoft.com/office/drawing/2014/main" id="{472999F2-68AE-49AC-BFEC-B93D0348BD8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706096" y="5868766"/>
            <a:ext cx="246062" cy="244475"/>
          </a:xfrm>
          <a:prstGeom prst="ellipse">
            <a:avLst/>
          </a:prstGeom>
          <a:solidFill>
            <a:srgbClr val="00B0F0"/>
          </a:solidFill>
          <a:ln w="12700" cap="rnd" cmpd="sng" algn="ctr">
            <a:noFill/>
            <a:prstDash val="solid"/>
            <a:headEnd/>
            <a:tailEnd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2" name="Oval 15">
            <a:extLst>
              <a:ext uri="{FF2B5EF4-FFF2-40B4-BE49-F238E27FC236}">
                <a16:creationId xmlns:a16="http://schemas.microsoft.com/office/drawing/2014/main" id="{E4195CBA-BBE4-45CD-A7CC-A8102D15E2A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25296" y="5563966"/>
            <a:ext cx="246062" cy="244475"/>
          </a:xfrm>
          <a:prstGeom prst="ellipse">
            <a:avLst/>
          </a:prstGeom>
          <a:solidFill>
            <a:srgbClr val="00B0F0"/>
          </a:solidFill>
          <a:ln w="12700" cap="rnd" cmpd="sng" algn="ctr">
            <a:noFill/>
            <a:prstDash val="solid"/>
            <a:headEnd/>
            <a:tailEnd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4" name="Oval 19">
            <a:extLst>
              <a:ext uri="{FF2B5EF4-FFF2-40B4-BE49-F238E27FC236}">
                <a16:creationId xmlns:a16="http://schemas.microsoft.com/office/drawing/2014/main" id="{B52FC367-1CB3-4C86-8DEE-03138D1E643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68095" y="6021167"/>
            <a:ext cx="246064" cy="244475"/>
          </a:xfrm>
          <a:prstGeom prst="ellipse">
            <a:avLst/>
          </a:prstGeom>
          <a:solidFill>
            <a:srgbClr val="00B0F0"/>
          </a:solidFill>
          <a:ln w="12700" cap="rnd" cmpd="sng" algn="ctr">
            <a:noFill/>
            <a:prstDash val="solid"/>
            <a:headEnd/>
            <a:tailEnd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" name="Line 5">
            <a:extLst>
              <a:ext uri="{FF2B5EF4-FFF2-40B4-BE49-F238E27FC236}">
                <a16:creationId xmlns:a16="http://schemas.microsoft.com/office/drawing/2014/main" id="{84ED203B-E35D-44F4-A003-BA09376BDC7C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9062903" y="5366036"/>
            <a:ext cx="245492" cy="182565"/>
          </a:xfrm>
          <a:prstGeom prst="lin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none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8" name="Line 5">
            <a:extLst>
              <a:ext uri="{FF2B5EF4-FFF2-40B4-BE49-F238E27FC236}">
                <a16:creationId xmlns:a16="http://schemas.microsoft.com/office/drawing/2014/main" id="{F09E2428-556A-4528-9DAB-8DF2DE4797A3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8757672" y="4344211"/>
            <a:ext cx="247968" cy="91284"/>
          </a:xfrm>
          <a:prstGeom prst="lin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none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0" name="Line 5">
            <a:extLst>
              <a:ext uri="{FF2B5EF4-FFF2-40B4-BE49-F238E27FC236}">
                <a16:creationId xmlns:a16="http://schemas.microsoft.com/office/drawing/2014/main" id="{003CBD58-F082-43EF-9792-0C075A54FE96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8720026" y="5879967"/>
            <a:ext cx="169817" cy="242313"/>
          </a:xfrm>
          <a:prstGeom prst="lin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none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2" name="Line 5">
            <a:extLst>
              <a:ext uri="{FF2B5EF4-FFF2-40B4-BE49-F238E27FC236}">
                <a16:creationId xmlns:a16="http://schemas.microsoft.com/office/drawing/2014/main" id="{EB243EC4-0059-41CB-B857-0CE55AD74A3B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7471142" y="5875559"/>
            <a:ext cx="104205" cy="367289"/>
          </a:xfrm>
          <a:prstGeom prst="lin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none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4" name="Line 5">
            <a:extLst>
              <a:ext uri="{FF2B5EF4-FFF2-40B4-BE49-F238E27FC236}">
                <a16:creationId xmlns:a16="http://schemas.microsoft.com/office/drawing/2014/main" id="{8ADDDEC9-FF1E-428B-AE63-67EFCA5C7C8A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7734216" y="4663005"/>
            <a:ext cx="189819" cy="244476"/>
          </a:xfrm>
          <a:prstGeom prst="lin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/>
            <a:tailEnd type="none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6" name="Rectangle 2">
            <a:extLst>
              <a:ext uri="{FF2B5EF4-FFF2-40B4-BE49-F238E27FC236}">
                <a16:creationId xmlns:a16="http://schemas.microsoft.com/office/drawing/2014/main" id="{C47F9623-21D1-448B-81BC-1F8A725B7AFF}"/>
              </a:ext>
            </a:extLst>
          </p:cNvPr>
          <p:cNvSpPr/>
          <p:nvPr/>
        </p:nvSpPr>
        <p:spPr>
          <a:xfrm>
            <a:off x="8540895" y="5163061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 err="1">
                <a:solidFill>
                  <a:srgbClr val="0000FF"/>
                </a:solidFill>
                <a:latin typeface="Corbel"/>
                <a:ea typeface="+mn-ea"/>
              </a:rPr>
              <a:t>r</a:t>
            </a:r>
            <a:r>
              <a:rPr lang="en-US" sz="1800" b="1" i="1" baseline="-25000" dirty="0" err="1">
                <a:solidFill>
                  <a:srgbClr val="0000FF"/>
                </a:solidFill>
                <a:latin typeface="Corbel"/>
                <a:ea typeface="+mn-ea"/>
              </a:rPr>
              <a:t>j</a:t>
            </a:r>
            <a:r>
              <a:rPr lang="en-US" sz="1800" b="1" i="1" dirty="0">
                <a:solidFill>
                  <a:srgbClr val="0000FF"/>
                </a:solidFill>
                <a:latin typeface="Corbel"/>
                <a:ea typeface="+mn-ea"/>
              </a:rPr>
              <a:t>/3</a:t>
            </a:r>
            <a:endParaRPr lang="en-US" sz="1800" dirty="0">
              <a:solidFill>
                <a:prstClr val="black"/>
              </a:solidFill>
              <a:latin typeface="Corbel"/>
              <a:ea typeface="+mn-ea"/>
            </a:endParaRPr>
          </a:p>
        </p:txBody>
      </p:sp>
      <p:sp>
        <p:nvSpPr>
          <p:cNvPr id="128" name="Rectangle 37">
            <a:extLst>
              <a:ext uri="{FF2B5EF4-FFF2-40B4-BE49-F238E27FC236}">
                <a16:creationId xmlns:a16="http://schemas.microsoft.com/office/drawing/2014/main" id="{EBE2659E-00C3-461C-8A54-2C2A6E5A9442}"/>
              </a:ext>
            </a:extLst>
          </p:cNvPr>
          <p:cNvSpPr/>
          <p:nvPr/>
        </p:nvSpPr>
        <p:spPr>
          <a:xfrm>
            <a:off x="8435997" y="5601973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 err="1">
                <a:solidFill>
                  <a:srgbClr val="0000FF"/>
                </a:solidFill>
                <a:latin typeface="Corbel"/>
                <a:ea typeface="+mn-ea"/>
              </a:rPr>
              <a:t>r</a:t>
            </a:r>
            <a:r>
              <a:rPr lang="en-US" sz="1800" b="1" i="1" baseline="-25000" dirty="0" err="1">
                <a:solidFill>
                  <a:srgbClr val="0000FF"/>
                </a:solidFill>
                <a:latin typeface="Corbel"/>
                <a:ea typeface="+mn-ea"/>
              </a:rPr>
              <a:t>j</a:t>
            </a:r>
            <a:r>
              <a:rPr lang="en-US" sz="1800" b="1" i="1" dirty="0">
                <a:solidFill>
                  <a:srgbClr val="0000FF"/>
                </a:solidFill>
                <a:latin typeface="Corbel"/>
                <a:ea typeface="+mn-ea"/>
              </a:rPr>
              <a:t>/3</a:t>
            </a:r>
            <a:endParaRPr lang="en-US" sz="1800" dirty="0">
              <a:solidFill>
                <a:prstClr val="black"/>
              </a:solidFill>
              <a:latin typeface="Corbel"/>
              <a:ea typeface="+mn-ea"/>
            </a:endParaRPr>
          </a:p>
        </p:txBody>
      </p:sp>
      <p:sp>
        <p:nvSpPr>
          <p:cNvPr id="130" name="Rectangle 38">
            <a:extLst>
              <a:ext uri="{FF2B5EF4-FFF2-40B4-BE49-F238E27FC236}">
                <a16:creationId xmlns:a16="http://schemas.microsoft.com/office/drawing/2014/main" id="{7CB0B1C0-8956-483B-924B-159EFDB31C6A}"/>
              </a:ext>
            </a:extLst>
          </p:cNvPr>
          <p:cNvSpPr/>
          <p:nvPr/>
        </p:nvSpPr>
        <p:spPr>
          <a:xfrm>
            <a:off x="7875165" y="5592305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 err="1">
                <a:solidFill>
                  <a:srgbClr val="0000FF"/>
                </a:solidFill>
                <a:latin typeface="Corbel"/>
                <a:ea typeface="+mn-ea"/>
              </a:rPr>
              <a:t>r</a:t>
            </a:r>
            <a:r>
              <a:rPr lang="en-US" sz="1800" b="1" i="1" baseline="-25000" dirty="0" err="1">
                <a:solidFill>
                  <a:srgbClr val="0000FF"/>
                </a:solidFill>
                <a:latin typeface="Corbel"/>
                <a:ea typeface="+mn-ea"/>
              </a:rPr>
              <a:t>j</a:t>
            </a:r>
            <a:r>
              <a:rPr lang="en-US" sz="1800" b="1" i="1" dirty="0">
                <a:solidFill>
                  <a:srgbClr val="0000FF"/>
                </a:solidFill>
                <a:latin typeface="Corbel"/>
                <a:ea typeface="+mn-ea"/>
              </a:rPr>
              <a:t>/3</a:t>
            </a:r>
            <a:endParaRPr lang="en-US" sz="1800" dirty="0">
              <a:solidFill>
                <a:prstClr val="black"/>
              </a:solidFill>
              <a:latin typeface="Corbel"/>
              <a:ea typeface="+mn-ea"/>
            </a:endParaRPr>
          </a:p>
        </p:txBody>
      </p:sp>
      <p:sp>
        <p:nvSpPr>
          <p:cNvPr id="132" name="TextBox 40">
            <a:extLst>
              <a:ext uri="{FF2B5EF4-FFF2-40B4-BE49-F238E27FC236}">
                <a16:creationId xmlns:a16="http://schemas.microsoft.com/office/drawing/2014/main" id="{CD41F25A-BB47-4E79-9EB4-C2C3D53071E1}"/>
              </a:ext>
            </a:extLst>
          </p:cNvPr>
          <p:cNvSpPr txBox="1"/>
          <p:nvPr/>
        </p:nvSpPr>
        <p:spPr>
          <a:xfrm>
            <a:off x="5284365" y="5271372"/>
            <a:ext cx="1789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i="1" dirty="0" err="1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r</a:t>
            </a:r>
            <a:r>
              <a:rPr lang="en-US" sz="2400" b="1" i="1" baseline="-25000" dirty="0" err="1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j</a:t>
            </a:r>
            <a:r>
              <a:rPr lang="en-US" sz="2400" b="1" i="1" baseline="-25000" dirty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2400" b="1" i="1" dirty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rPr>
              <a:t>= </a:t>
            </a:r>
            <a:r>
              <a:rPr lang="en-US" sz="2400" b="1" i="1" dirty="0" err="1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r</a:t>
            </a:r>
            <a:r>
              <a:rPr lang="en-US" sz="2400" b="1" i="1" baseline="-25000" dirty="0" err="1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i</a:t>
            </a:r>
            <a:r>
              <a:rPr lang="en-US" sz="2400" b="1" i="1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/3</a:t>
            </a:r>
            <a:r>
              <a:rPr lang="en-US" sz="2400" b="1" i="1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+</a:t>
            </a:r>
            <a:r>
              <a:rPr lang="en-US" sz="2400" b="1" i="1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r</a:t>
            </a:r>
            <a:r>
              <a:rPr lang="en-US" sz="2400" b="1" i="1" baseline="-250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k</a:t>
            </a:r>
            <a:r>
              <a:rPr lang="en-US" sz="2400" b="1" i="1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/4</a:t>
            </a:r>
          </a:p>
        </p:txBody>
      </p:sp>
      <p:sp>
        <p:nvSpPr>
          <p:cNvPr id="134" name="Rectangle 17">
            <a:extLst>
              <a:ext uri="{FF2B5EF4-FFF2-40B4-BE49-F238E27FC236}">
                <a16:creationId xmlns:a16="http://schemas.microsoft.com/office/drawing/2014/main" id="{77B19297-283B-4A90-8D51-6C6D0C626CCD}"/>
              </a:ext>
            </a:extLst>
          </p:cNvPr>
          <p:cNvSpPr/>
          <p:nvPr/>
        </p:nvSpPr>
        <p:spPr>
          <a:xfrm>
            <a:off x="8082551" y="4652783"/>
            <a:ext cx="510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 err="1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r</a:t>
            </a:r>
            <a:r>
              <a:rPr lang="en-US" sz="1800" b="1" i="1" baseline="-25000" dirty="0" err="1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i</a:t>
            </a:r>
            <a:r>
              <a:rPr lang="en-US" sz="1800" b="1" i="1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/3</a:t>
            </a:r>
          </a:p>
        </p:txBody>
      </p:sp>
      <p:sp>
        <p:nvSpPr>
          <p:cNvPr id="136" name="Rectangle 18">
            <a:extLst>
              <a:ext uri="{FF2B5EF4-FFF2-40B4-BE49-F238E27FC236}">
                <a16:creationId xmlns:a16="http://schemas.microsoft.com/office/drawing/2014/main" id="{6F5057D0-2271-4C2B-B6DF-36A1BE09A394}"/>
              </a:ext>
            </a:extLst>
          </p:cNvPr>
          <p:cNvSpPr/>
          <p:nvPr/>
        </p:nvSpPr>
        <p:spPr>
          <a:xfrm>
            <a:off x="8560965" y="4742437"/>
            <a:ext cx="551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 err="1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r</a:t>
            </a:r>
            <a:r>
              <a:rPr lang="en-US" sz="1800" b="1" i="1" baseline="-25000" dirty="0" err="1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k</a:t>
            </a:r>
            <a:r>
              <a:rPr lang="en-US" sz="1800" b="1" i="1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/4</a:t>
            </a:r>
          </a:p>
        </p:txBody>
      </p:sp>
    </p:spTree>
    <p:extLst>
      <p:ext uri="{BB962C8B-B14F-4D97-AF65-F5344CB8AC3E}">
        <p14:creationId xmlns:p14="http://schemas.microsoft.com/office/powerpoint/2010/main" val="199840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28342-E8C9-4633-A53E-108EEC111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4B9C2C-D993-4A54-85EE-128E3F6D1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Real-World Graphs</a:t>
            </a:r>
          </a:p>
          <a:p>
            <a:r>
              <a:rPr lang="en-US" altLang="zh-CN" dirty="0"/>
              <a:t>Page Rank</a:t>
            </a:r>
          </a:p>
          <a:p>
            <a:r>
              <a:rPr lang="en-US" altLang="zh-CN" dirty="0"/>
              <a:t>Spectral Graph Theory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9E7392-63FF-41E4-A4B5-7D49F6EC00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406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2E05A3-FD88-446E-82E2-2CA8A183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Page Rank: Flow Equations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91E4CF-EA16-4F64-B8EF-9C46E14E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rgbClr val="D60093"/>
                </a:solidFill>
              </a:rPr>
              <a:t>A “vote” from an important page is worth more</a:t>
            </a:r>
          </a:p>
          <a:p>
            <a:r>
              <a:rPr lang="en-US" altLang="zh-CN" sz="2800" b="1" dirty="0">
                <a:solidFill>
                  <a:srgbClr val="0000FF"/>
                </a:solidFill>
              </a:rPr>
              <a:t>A page is important if it is pointed to by other important pages</a:t>
            </a:r>
          </a:p>
          <a:p>
            <a:r>
              <a:rPr lang="en-US" altLang="zh-CN" sz="2800" b="1" dirty="0"/>
              <a:t>Define a “rank” </a:t>
            </a:r>
            <a:r>
              <a:rPr lang="en-US" altLang="zh-CN" sz="2800" b="1" i="1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800" b="1" i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800" b="1" dirty="0"/>
              <a:t> for page </a:t>
            </a:r>
            <a:r>
              <a:rPr lang="en-US" altLang="zh-CN" sz="2800" b="1" i="1" dirty="0">
                <a:latin typeface="Times New Roman" pitchFamily="18" charset="0"/>
                <a:cs typeface="Times New Roman" pitchFamily="18" charset="0"/>
              </a:rPr>
              <a:t>j</a:t>
            </a:r>
          </a:p>
          <a:p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1E50F0-F681-410C-B9A2-253A1E61A5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graphicFrame>
        <p:nvGraphicFramePr>
          <p:cNvPr id="23" name="Object 2">
            <a:extLst>
              <a:ext uri="{FF2B5EF4-FFF2-40B4-BE49-F238E27FC236}">
                <a16:creationId xmlns:a16="http://schemas.microsoft.com/office/drawing/2014/main" id="{A7B92EBD-35F5-417D-9DE3-02838CB9A6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255177"/>
              </p:ext>
            </p:extLst>
          </p:nvPr>
        </p:nvGraphicFramePr>
        <p:xfrm>
          <a:off x="2529327" y="3821113"/>
          <a:ext cx="2111375" cy="143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" name="Equation" r:id="rId3" imgW="634680" imgH="431640" progId="Equation.3">
                  <p:embed/>
                </p:oleObj>
              </mc:Choice>
              <mc:Fallback>
                <p:oleObj name="Equation" r:id="rId3" imgW="634680" imgH="431640" progId="Equation.3">
                  <p:embed/>
                  <p:pic>
                    <p:nvPicPr>
                      <p:cNvPr id="317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9327" y="3821113"/>
                        <a:ext cx="2111375" cy="14366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48">
            <a:extLst>
              <a:ext uri="{FF2B5EF4-FFF2-40B4-BE49-F238E27FC236}">
                <a16:creationId xmlns:a16="http://schemas.microsoft.com/office/drawing/2014/main" id="{E49881BF-E7F5-497C-98F2-311C0421FE96}"/>
              </a:ext>
            </a:extLst>
          </p:cNvPr>
          <p:cNvGrpSpPr/>
          <p:nvPr/>
        </p:nvGrpSpPr>
        <p:grpSpPr>
          <a:xfrm>
            <a:off x="8284038" y="2612951"/>
            <a:ext cx="2495550" cy="2900065"/>
            <a:chOff x="6572250" y="1905000"/>
            <a:chExt cx="2495550" cy="2900065"/>
          </a:xfrm>
        </p:grpSpPr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50BC5EDD-E269-4F04-B3C8-5BAAC7D1F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6649" y="25908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  <a:headEnd/>
              <a:tailEnd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y</a:t>
              </a:r>
            </a:p>
          </p:txBody>
        </p:sp>
        <p:sp>
          <p:nvSpPr>
            <p:cNvPr id="26" name="Oval 5">
              <a:extLst>
                <a:ext uri="{FF2B5EF4-FFF2-40B4-BE49-F238E27FC236}">
                  <a16:creationId xmlns:a16="http://schemas.microsoft.com/office/drawing/2014/main" id="{E6627A9D-1BA9-4E97-848D-62DFA0138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0600" y="41148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  <a:headEnd/>
              <a:tailEnd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27" name="Oval 6">
              <a:extLst>
                <a:ext uri="{FF2B5EF4-FFF2-40B4-BE49-F238E27FC236}">
                  <a16:creationId xmlns:a16="http://schemas.microsoft.com/office/drawing/2014/main" id="{8D41DCA8-7672-49EE-B9BD-CA01F3D16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2250" y="41148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  <a:headEnd/>
              <a:tailEnd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a</a:t>
              </a:r>
            </a:p>
          </p:txBody>
        </p:sp>
        <p:sp>
          <p:nvSpPr>
            <p:cNvPr id="28" name="Line 7">
              <a:extLst>
                <a:ext uri="{FF2B5EF4-FFF2-40B4-BE49-F238E27FC236}">
                  <a16:creationId xmlns:a16="http://schemas.microsoft.com/office/drawing/2014/main" id="{917F4A09-3D62-44E6-A4CA-70B9FD13D4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77050" y="2971800"/>
              <a:ext cx="685799" cy="114300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29" name="Line 8">
              <a:extLst>
                <a:ext uri="{FF2B5EF4-FFF2-40B4-BE49-F238E27FC236}">
                  <a16:creationId xmlns:a16="http://schemas.microsoft.com/office/drawing/2014/main" id="{8AFD5406-054E-4B9D-8496-E34E1563FB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53250" y="3048000"/>
              <a:ext cx="685800" cy="114300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30" name="Line 9">
              <a:extLst>
                <a:ext uri="{FF2B5EF4-FFF2-40B4-BE49-F238E27FC236}">
                  <a16:creationId xmlns:a16="http://schemas.microsoft.com/office/drawing/2014/main" id="{586AFE4C-E864-4E66-BED9-7908AF1E3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29450" y="4267200"/>
              <a:ext cx="1600200" cy="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31" name="Line 10">
              <a:extLst>
                <a:ext uri="{FF2B5EF4-FFF2-40B4-BE49-F238E27FC236}">
                  <a16:creationId xmlns:a16="http://schemas.microsoft.com/office/drawing/2014/main" id="{A92A2791-BF53-49FB-9EFC-3BD92AAB01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0399" y="4419600"/>
              <a:ext cx="1600200" cy="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cxnSp>
          <p:nvCxnSpPr>
            <p:cNvPr id="32" name="AutoShape 11">
              <a:extLst>
                <a:ext uri="{FF2B5EF4-FFF2-40B4-BE49-F238E27FC236}">
                  <a16:creationId xmlns:a16="http://schemas.microsoft.com/office/drawing/2014/main" id="{3CEC5E3D-1363-4346-9904-DC75CEDE72C9}"/>
                </a:ext>
              </a:extLst>
            </p:cNvPr>
            <p:cNvCxnSpPr>
              <a:cxnSpLocks noChangeShapeType="1"/>
              <a:stCxn id="25" idx="6"/>
              <a:endCxn id="25" idx="2"/>
            </p:cNvCxnSpPr>
            <p:nvPr/>
          </p:nvCxnSpPr>
          <p:spPr bwMode="auto">
            <a:xfrm flipH="1">
              <a:off x="7486649" y="2819400"/>
              <a:ext cx="457200" cy="1588"/>
            </a:xfrm>
            <a:prstGeom prst="curvedConnector5">
              <a:avLst>
                <a:gd name="adj1" fmla="val -50000"/>
                <a:gd name="adj2" fmla="val -30501269"/>
                <a:gd name="adj3" fmla="val 150000"/>
              </a:avLst>
            </a:prstGeom>
            <a:noFill/>
            <a:ln w="9525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sp>
          <p:nvSpPr>
            <p:cNvPr id="33" name="Text Box 16">
              <a:extLst>
                <a:ext uri="{FF2B5EF4-FFF2-40B4-BE49-F238E27FC236}">
                  <a16:creationId xmlns:a16="http://schemas.microsoft.com/office/drawing/2014/main" id="{9E878F94-666D-4821-89E3-FC700DBBBA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5975" y="4343400"/>
              <a:ext cx="55976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a/2</a:t>
              </a:r>
            </a:p>
          </p:txBody>
        </p:sp>
        <p:sp>
          <p:nvSpPr>
            <p:cNvPr id="34" name="Text Box 17">
              <a:extLst>
                <a:ext uri="{FF2B5EF4-FFF2-40B4-BE49-F238E27FC236}">
                  <a16:creationId xmlns:a16="http://schemas.microsoft.com/office/drawing/2014/main" id="{7FE91E78-782A-4B1A-AB3C-4F3A00C451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9000" y="3505200"/>
              <a:ext cx="57740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y/2</a:t>
              </a:r>
            </a:p>
          </p:txBody>
        </p:sp>
        <p:sp>
          <p:nvSpPr>
            <p:cNvPr id="35" name="Text Box 19">
              <a:extLst>
                <a:ext uri="{FF2B5EF4-FFF2-40B4-BE49-F238E27FC236}">
                  <a16:creationId xmlns:a16="http://schemas.microsoft.com/office/drawing/2014/main" id="{3CA1D006-EB29-4CB9-ABD4-173A9F64BA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5600" y="3200400"/>
              <a:ext cx="57740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a/2</a:t>
              </a:r>
            </a:p>
          </p:txBody>
        </p:sp>
        <p:sp>
          <p:nvSpPr>
            <p:cNvPr id="36" name="Text Box 20">
              <a:extLst>
                <a:ext uri="{FF2B5EF4-FFF2-40B4-BE49-F238E27FC236}">
                  <a16:creationId xmlns:a16="http://schemas.microsoft.com/office/drawing/2014/main" id="{6A20D6DF-2D50-40AD-A8D8-8DF9A9FE0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3886200"/>
              <a:ext cx="42351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m</a:t>
              </a:r>
            </a:p>
          </p:txBody>
        </p:sp>
        <p:sp>
          <p:nvSpPr>
            <p:cNvPr id="37" name="Text Box 17">
              <a:extLst>
                <a:ext uri="{FF2B5EF4-FFF2-40B4-BE49-F238E27FC236}">
                  <a16:creationId xmlns:a16="http://schemas.microsoft.com/office/drawing/2014/main" id="{EA18C05F-CD12-407C-965D-7EAF70A08D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1905000"/>
              <a:ext cx="57740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y/2</a:t>
              </a:r>
            </a:p>
          </p:txBody>
        </p:sp>
      </p:grpSp>
      <p:sp>
        <p:nvSpPr>
          <p:cNvPr id="38" name="TextBox 47">
            <a:extLst>
              <a:ext uri="{FF2B5EF4-FFF2-40B4-BE49-F238E27FC236}">
                <a16:creationId xmlns:a16="http://schemas.microsoft.com/office/drawing/2014/main" id="{47D1BB48-147D-44FF-A8F4-1BB6DFB72BAE}"/>
              </a:ext>
            </a:extLst>
          </p:cNvPr>
          <p:cNvSpPr txBox="1"/>
          <p:nvPr/>
        </p:nvSpPr>
        <p:spPr>
          <a:xfrm>
            <a:off x="9874847" y="3199027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8000"/>
                </a:solidFill>
                <a:latin typeface="Corbel"/>
                <a:ea typeface="+mn-ea"/>
              </a:rPr>
              <a:t>“Flow” equations:</a:t>
            </a:r>
          </a:p>
        </p:txBody>
      </p:sp>
      <p:sp>
        <p:nvSpPr>
          <p:cNvPr id="39" name="Rectangle 26">
            <a:extLst>
              <a:ext uri="{FF2B5EF4-FFF2-40B4-BE49-F238E27FC236}">
                <a16:creationId xmlns:a16="http://schemas.microsoft.com/office/drawing/2014/main" id="{E2A4BA73-78A9-4F56-A5C5-FDF5472BFCD9}"/>
              </a:ext>
            </a:extLst>
          </p:cNvPr>
          <p:cNvSpPr/>
          <p:nvPr/>
        </p:nvSpPr>
        <p:spPr>
          <a:xfrm>
            <a:off x="9436562" y="3497185"/>
            <a:ext cx="25146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=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US" sz="2000" b="1" baseline="-25000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/2 +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/2</a:t>
            </a:r>
          </a:p>
          <a:p>
            <a:pPr lvl="1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=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US" sz="2000" b="1" baseline="-25000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/2 +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</a:t>
            </a:r>
            <a:endParaRPr lang="en-US" sz="2000" b="1" baseline="-25000" dirty="0">
              <a:solidFill>
                <a:srgbClr val="008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lvl="1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7">
                <a:extLst>
                  <a:ext uri="{FF2B5EF4-FFF2-40B4-BE49-F238E27FC236}">
                    <a16:creationId xmlns:a16="http://schemas.microsoft.com/office/drawing/2014/main" id="{A5A9CB37-805D-40E9-B587-3CD069F3A1DD}"/>
                  </a:ext>
                </a:extLst>
              </p:cNvPr>
              <p:cNvSpPr txBox="1"/>
              <p:nvPr/>
            </p:nvSpPr>
            <p:spPr>
              <a:xfrm>
                <a:off x="2432489" y="5584825"/>
                <a:ext cx="30042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solidFill>
                              <a:srgbClr val="008000"/>
                            </a:solidFill>
                            <a:latin typeface="Cambria Math"/>
                            <a:ea typeface="+mn-ea"/>
                            <a:cs typeface="Arial" pitchFamily="34" charset="0"/>
                          </a:rPr>
                          <m:t>𝒅</m:t>
                        </m:r>
                      </m:e>
                      <m:sub>
                        <m:r>
                          <a:rPr lang="en-US" sz="1800" b="1" i="1" dirty="0" smtClean="0">
                            <a:solidFill>
                              <a:srgbClr val="008000"/>
                            </a:solidFill>
                            <a:latin typeface="Cambria Math"/>
                            <a:ea typeface="+mn-ea"/>
                            <a:cs typeface="Arial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rgbClr val="008000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 … out-degree of node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rgbClr val="008000"/>
                        </a:solidFill>
                        <a:latin typeface="Cambria Math"/>
                        <a:ea typeface="+mn-ea"/>
                        <a:cs typeface="Arial" pitchFamily="34" charset="0"/>
                      </a:rPr>
                      <m:t>𝒊</m:t>
                    </m:r>
                  </m:oMath>
                </a14:m>
                <a:endParaRPr lang="en-US" sz="1800" b="1" dirty="0">
                  <a:solidFill>
                    <a:srgbClr val="008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0" name="TextBox 7">
                <a:extLst>
                  <a:ext uri="{FF2B5EF4-FFF2-40B4-BE49-F238E27FC236}">
                    <a16:creationId xmlns:a16="http://schemas.microsoft.com/office/drawing/2014/main" id="{A5A9CB37-805D-40E9-B587-3CD069F3A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489" y="5584825"/>
                <a:ext cx="3004284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813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864408-72E4-4C59-B7B9-29038A1B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Solve The Equations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3ED4FC-5465-4860-B830-F014E36D69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zh-CN" b="1" dirty="0">
                    <a:solidFill>
                      <a:srgbClr val="0000FF"/>
                    </a:solidFill>
                  </a:rPr>
                  <a:t>3 equations, 3 unknowns, no constants</a:t>
                </a:r>
              </a:p>
              <a:p>
                <a:pPr lvl="1"/>
                <a:r>
                  <a:rPr lang="en-US" altLang="zh-CN" dirty="0"/>
                  <a:t>No unique solution</a:t>
                </a:r>
              </a:p>
              <a:p>
                <a:pPr lvl="1"/>
                <a:r>
                  <a:rPr lang="en-US" altLang="zh-CN" dirty="0"/>
                  <a:t>All solutions equivalent modulo the scale factor</a:t>
                </a:r>
              </a:p>
              <a:p>
                <a:r>
                  <a:rPr lang="en-US" altLang="zh-CN" b="1" dirty="0">
                    <a:solidFill>
                      <a:srgbClr val="008000"/>
                    </a:solidFill>
                  </a:rPr>
                  <a:t>Additional constraint forces uniqueness: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/>
                            <a:cs typeface="Arial" pitchFamily="34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/>
                            <a:cs typeface="Arial" pitchFamily="34" charset="0"/>
                          </a:rPr>
                          <m:t>𝒚</m:t>
                        </m:r>
                      </m:sub>
                    </m:sSub>
                    <m:r>
                      <a:rPr lang="en-US" altLang="zh-CN" b="1" i="1" dirty="0" smtClean="0">
                        <a:latin typeface="Cambria Math"/>
                        <a:cs typeface="Arial" pitchFamily="34" charset="0"/>
                      </a:rPr>
                      <m:t> +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/>
                            <a:cs typeface="Arial" pitchFamily="34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/>
                            <a:cs typeface="Arial" pitchFamily="34" charset="0"/>
                          </a:rPr>
                          <m:t>𝒂</m:t>
                        </m:r>
                      </m:sub>
                    </m:sSub>
                    <m:r>
                      <a:rPr lang="en-US" altLang="zh-CN" b="1" i="1" dirty="0" smtClean="0">
                        <a:latin typeface="Cambria Math"/>
                        <a:cs typeface="Arial" pitchFamily="34" charset="0"/>
                      </a:rPr>
                      <m:t>+ 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b="1" i="1" dirty="0" err="1" smtClean="0">
                            <a:latin typeface="Cambria Math"/>
                            <a:cs typeface="Arial" pitchFamily="34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/>
                            <a:cs typeface="Arial" pitchFamily="34" charset="0"/>
                          </a:rPr>
                          <m:t>𝒎</m:t>
                        </m:r>
                      </m:sub>
                    </m:sSub>
                    <m:r>
                      <a:rPr lang="en-US" altLang="zh-CN" b="1" i="1" dirty="0" smtClean="0">
                        <a:latin typeface="Cambria Math"/>
                        <a:cs typeface="Arial" pitchFamily="34" charset="0"/>
                      </a:rPr>
                      <m:t> = </m:t>
                    </m:r>
                    <m:r>
                      <a:rPr lang="en-US" altLang="zh-CN" b="1" i="1" dirty="0" smtClean="0">
                        <a:latin typeface="Cambria Math"/>
                        <a:cs typeface="Arial" pitchFamily="34" charset="0"/>
                      </a:rPr>
                      <m:t>𝟏</m:t>
                    </m:r>
                  </m:oMath>
                </a14:m>
                <a:endParaRPr lang="en-US" altLang="zh-CN" b="1" i="1" dirty="0">
                  <a:latin typeface="Arial" pitchFamily="34" charset="0"/>
                  <a:cs typeface="Arial" pitchFamily="34" charset="0"/>
                </a:endParaRPr>
              </a:p>
              <a:p>
                <a:pPr lvl="1"/>
                <a:r>
                  <a:rPr lang="en-US" altLang="zh-CN" b="1" dirty="0">
                    <a:solidFill>
                      <a:srgbClr val="008000"/>
                    </a:solidFill>
                    <a:cs typeface="Arial" pitchFamily="34" charset="0"/>
                  </a:rPr>
                  <a:t>Solution:</a:t>
                </a:r>
                <a:r>
                  <a:rPr lang="en-US" altLang="zh-CN" b="1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/>
                            <a:cs typeface="Arial" pitchFamily="34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/>
                            <a:cs typeface="Arial" pitchFamily="34" charset="0"/>
                          </a:rPr>
                          <m:t>𝒚</m:t>
                        </m:r>
                      </m:sub>
                    </m:sSub>
                    <m:r>
                      <a:rPr lang="en-US" altLang="zh-CN" b="1" i="1" dirty="0" smtClean="0">
                        <a:latin typeface="Cambria Math"/>
                        <a:cs typeface="Arial" pitchFamily="34" charset="0"/>
                      </a:rPr>
                      <m:t> =</m:t>
                    </m:r>
                    <m:f>
                      <m:f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altLang="zh-CN" b="1" i="1" dirty="0" smtClean="0">
                            <a:latin typeface="Cambria Math"/>
                            <a:cs typeface="Arial" pitchFamily="34" charset="0"/>
                          </a:rPr>
                          <m:t>𝟐</m:t>
                        </m:r>
                      </m:num>
                      <m:den>
                        <m:r>
                          <a:rPr lang="en-US" altLang="zh-CN" b="1" i="1" dirty="0" smtClean="0">
                            <a:latin typeface="Cambria Math"/>
                            <a:cs typeface="Arial" pitchFamily="34" charset="0"/>
                          </a:rPr>
                          <m:t>𝟓</m:t>
                        </m:r>
                      </m:den>
                    </m:f>
                    <m:r>
                      <a:rPr lang="en-US" altLang="zh-CN" b="1" i="1" dirty="0" smtClean="0">
                        <a:latin typeface="Cambria Math"/>
                        <a:cs typeface="Arial" pitchFamily="34" charset="0"/>
                      </a:rPr>
                      <m:t>,  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b="1" i="1" dirty="0" err="1" smtClean="0">
                            <a:latin typeface="Cambria Math"/>
                            <a:cs typeface="Arial" pitchFamily="34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/>
                            <a:cs typeface="Arial" pitchFamily="34" charset="0"/>
                          </a:rPr>
                          <m:t>𝒂</m:t>
                        </m:r>
                      </m:sub>
                    </m:sSub>
                    <m:r>
                      <a:rPr lang="en-US" altLang="zh-CN" b="1" i="1" dirty="0" smtClean="0">
                        <a:latin typeface="Cambria Math"/>
                        <a:cs typeface="Arial" pitchFamily="34" charset="0"/>
                      </a:rPr>
                      <m:t> =</m:t>
                    </m:r>
                    <m:f>
                      <m:f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altLang="zh-CN" b="1" i="1" dirty="0" smtClean="0">
                            <a:latin typeface="Cambria Math"/>
                            <a:cs typeface="Arial" pitchFamily="34" charset="0"/>
                          </a:rPr>
                          <m:t>𝟐</m:t>
                        </m:r>
                      </m:num>
                      <m:den>
                        <m:r>
                          <a:rPr lang="en-US" altLang="zh-CN" b="1" i="1" dirty="0" smtClean="0">
                            <a:latin typeface="Cambria Math"/>
                            <a:cs typeface="Arial" pitchFamily="34" charset="0"/>
                          </a:rPr>
                          <m:t>𝟓</m:t>
                        </m:r>
                      </m:den>
                    </m:f>
                    <m:r>
                      <a:rPr lang="en-US" altLang="zh-CN" b="1" i="1" dirty="0" smtClean="0">
                        <a:latin typeface="Cambria Math"/>
                        <a:cs typeface="Arial" pitchFamily="34" charset="0"/>
                      </a:rPr>
                      <m:t>,  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b="1" i="1" dirty="0" err="1" smtClean="0">
                            <a:latin typeface="Cambria Math"/>
                            <a:cs typeface="Arial" pitchFamily="34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/>
                            <a:cs typeface="Arial" pitchFamily="34" charset="0"/>
                          </a:rPr>
                          <m:t>𝒎</m:t>
                        </m:r>
                      </m:sub>
                    </m:sSub>
                    <m:r>
                      <a:rPr lang="en-US" altLang="zh-CN" b="1" i="1" dirty="0" smtClean="0">
                        <a:latin typeface="Cambria Math"/>
                        <a:cs typeface="Arial" pitchFamily="34" charset="0"/>
                      </a:rPr>
                      <m:t> =</m:t>
                    </m:r>
                    <m:f>
                      <m:f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altLang="zh-CN" b="1" i="1" dirty="0" smtClean="0">
                            <a:latin typeface="Cambria Math"/>
                            <a:cs typeface="Arial" pitchFamily="34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dirty="0" smtClean="0">
                            <a:latin typeface="Cambria Math"/>
                            <a:cs typeface="Arial" pitchFamily="34" charset="0"/>
                          </a:rPr>
                          <m:t>𝟓</m:t>
                        </m:r>
                      </m:den>
                    </m:f>
                  </m:oMath>
                </a14:m>
                <a:endParaRPr lang="en-US" altLang="zh-CN" b="1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altLang="zh-CN" b="1" dirty="0">
                    <a:solidFill>
                      <a:srgbClr val="D60093"/>
                    </a:solidFill>
                  </a:rPr>
                  <a:t>Gaussian elimination method works for small examples, but we need a better method for large web-size graphs</a:t>
                </a:r>
              </a:p>
              <a:p>
                <a:r>
                  <a:rPr lang="en-US" altLang="zh-CN" b="1" dirty="0">
                    <a:solidFill>
                      <a:srgbClr val="0000FF"/>
                    </a:solidFill>
                  </a:rPr>
                  <a:t>We need a new formulation!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3ED4FC-5465-4860-B830-F014E36D6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14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C91655-20DA-40CC-AAFB-179B46D97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514040C-2E92-4DFA-B347-4E64A894E5E3}"/>
              </a:ext>
            </a:extLst>
          </p:cNvPr>
          <p:cNvSpPr/>
          <p:nvPr/>
        </p:nvSpPr>
        <p:spPr>
          <a:xfrm>
            <a:off x="8472264" y="1196752"/>
            <a:ext cx="25146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 =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="1" baseline="-250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/2 +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/2</a:t>
            </a: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 =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b="1" baseline="-250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/2 +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endParaRPr lang="en-US" sz="2000" b="1" baseline="-25000" dirty="0">
              <a:solidFill>
                <a:srgbClr val="008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/2</a:t>
            </a:r>
          </a:p>
        </p:txBody>
      </p:sp>
    </p:spTree>
    <p:extLst>
      <p:ext uri="{BB962C8B-B14F-4D97-AF65-F5344CB8AC3E}">
        <p14:creationId xmlns:p14="http://schemas.microsoft.com/office/powerpoint/2010/main" val="370238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D576B-7EBA-48BB-BE27-5AE0F9EAE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Page Rank: Matrix Formulation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BE3253E-71CD-4383-9146-EAAE4316CF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zh-CN" b="1" dirty="0">
                    <a:solidFill>
                      <a:srgbClr val="0000FF"/>
                    </a:solidFill>
                  </a:rPr>
                  <a:t>Stochastic adjacency matrix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/>
                        <a:cs typeface="Times New Roman" pitchFamily="18" charset="0"/>
                      </a:rPr>
                      <m:t>𝑴</m:t>
                    </m:r>
                  </m:oMath>
                </a14:m>
                <a:endParaRPr lang="en-US" altLang="zh-CN" b="1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80000"/>
                  </a:lnSpc>
                </a:pPr>
                <a:r>
                  <a:rPr lang="en-US" altLang="zh-CN" dirty="0"/>
                  <a:t>Let page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zh-CN" dirty="0"/>
                  <a:t> has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cs typeface="Times New Roman" pitchFamily="18" charset="0"/>
                      </a:rPr>
                      <m:t>𝑑</m:t>
                    </m:r>
                    <m:r>
                      <a:rPr lang="en-US" altLang="zh-CN" b="0" i="1" baseline="-25000" dirty="0" smtClean="0">
                        <a:latin typeface="Cambria Math"/>
                        <a:cs typeface="Times New Roman" pitchFamily="18" charset="0"/>
                      </a:rPr>
                      <m:t>𝑖</m:t>
                    </m:r>
                  </m:oMath>
                </a14:m>
                <a:r>
                  <a:rPr lang="en-US" altLang="zh-CN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dirty="0"/>
                  <a:t>out-links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  <a:cs typeface="Times New Roman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/>
                        <a:cs typeface="Times New Roman" pitchFamily="18" charset="0"/>
                      </a:rPr>
                      <m:t> →</m:t>
                    </m:r>
                    <m:r>
                      <a:rPr lang="en-US" altLang="zh-CN" b="0" i="1" dirty="0" smtClean="0">
                        <a:latin typeface="Cambria Math"/>
                        <a:cs typeface="Times New Roman" pitchFamily="18" charset="0"/>
                      </a:rPr>
                      <m:t>𝑗</m:t>
                    </m:r>
                  </m:oMath>
                </a14:m>
                <a:r>
                  <a:rPr lang="en-US" altLang="zh-CN" dirty="0"/>
                  <a:t>, then 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/>
                        <a:cs typeface="Times New Roman" pitchFamily="18" charset="0"/>
                      </a:rPr>
                      <m:t>𝑀</m:t>
                    </m:r>
                    <m:r>
                      <a:rPr lang="en-US" altLang="zh-CN" sz="3200" i="1" baseline="-25000" dirty="0" err="1" smtClean="0">
                        <a:latin typeface="Cambria Math"/>
                        <a:cs typeface="Times New Roman" pitchFamily="18" charset="0"/>
                      </a:rPr>
                      <m:t>𝑗</m:t>
                    </m:r>
                    <m:r>
                      <a:rPr lang="en-US" altLang="zh-CN" sz="3200" b="0" i="1" baseline="-25000" dirty="0" smtClean="0">
                        <a:latin typeface="Cambria Math"/>
                        <a:cs typeface="Times New Roman" pitchFamily="18" charset="0"/>
                      </a:rPr>
                      <m:t>𝑖</m:t>
                    </m:r>
                    <m:r>
                      <a:rPr lang="en-US" altLang="zh-CN" sz="3200" i="1" dirty="0" smtClean="0">
                        <a:latin typeface="Cambria Math"/>
                      </a:rPr>
                      <m:t> </m:t>
                    </m:r>
                    <m:r>
                      <a:rPr lang="en-US" altLang="zh-CN" sz="3200" i="1" dirty="0" smtClean="0"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2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sz="3200" i="1" dirty="0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i="1" dirty="0" err="1" smtClean="0">
                            <a:latin typeface="Cambria Math"/>
                            <a:cs typeface="Times New Roman" pitchFamily="18" charset="0"/>
                          </a:rPr>
                          <m:t>𝑑</m:t>
                        </m:r>
                        <m:r>
                          <a:rPr lang="en-US" altLang="zh-CN" sz="3200" b="0" i="1" baseline="-25000" dirty="0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altLang="zh-CN" i="1" dirty="0">
                    <a:latin typeface="Times New Roman" pitchFamily="18" charset="0"/>
                    <a:cs typeface="Times New Roman" pitchFamily="18" charset="0"/>
                  </a:rPr>
                  <a:t>    </a:t>
                </a:r>
                <a:r>
                  <a:rPr lang="en-US" altLang="zh-CN" dirty="0"/>
                  <a:t>else  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/>
                        <a:cs typeface="Times New Roman" pitchFamily="18" charset="0"/>
                      </a:rPr>
                      <m:t>𝑀</m:t>
                    </m:r>
                    <m:r>
                      <a:rPr lang="en-US" altLang="zh-CN" sz="3200" i="1" baseline="-25000" dirty="0" err="1" smtClean="0">
                        <a:latin typeface="Cambria Math"/>
                        <a:cs typeface="Times New Roman" pitchFamily="18" charset="0"/>
                      </a:rPr>
                      <m:t>𝑗</m:t>
                    </m:r>
                    <m:r>
                      <a:rPr lang="en-US" altLang="zh-CN" sz="3200" b="0" i="1" baseline="-25000" dirty="0" smtClean="0">
                        <a:latin typeface="Cambria Math"/>
                        <a:cs typeface="Times New Roman" pitchFamily="18" charset="0"/>
                      </a:rPr>
                      <m:t>𝑖</m:t>
                    </m:r>
                    <m:r>
                      <a:rPr lang="en-US" altLang="zh-CN" sz="3200" i="1" dirty="0" smtClean="0">
                        <a:latin typeface="Cambria Math"/>
                        <a:cs typeface="Times New Roman" pitchFamily="18" charset="0"/>
                      </a:rPr>
                      <m:t> = 0</m:t>
                    </m:r>
                  </m:oMath>
                </a14:m>
                <a:endParaRPr lang="en-US" altLang="zh-CN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80000"/>
                  </a:lnSpc>
                </a:pPr>
                <a:endParaRPr lang="en-US" altLang="zh-CN" b="1" i="1" dirty="0">
                  <a:latin typeface="Cambria Math"/>
                </a:endParaRPr>
              </a:p>
              <a:p>
                <a:pPr lvl="2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𝑴</m:t>
                    </m:r>
                  </m:oMath>
                </a14:m>
                <a:r>
                  <a:rPr lang="en-US" altLang="zh-CN" dirty="0"/>
                  <a:t> is a </a:t>
                </a:r>
                <a:r>
                  <a:rPr lang="en-US" altLang="zh-CN" b="1" dirty="0"/>
                  <a:t>column stochastic matrix</a:t>
                </a:r>
              </a:p>
              <a:p>
                <a:pPr lvl="3">
                  <a:lnSpc>
                    <a:spcPct val="80000"/>
                  </a:lnSpc>
                </a:pPr>
                <a:r>
                  <a:rPr lang="en-US" altLang="zh-CN" dirty="0"/>
                  <a:t>Columns sum to 1</a:t>
                </a:r>
              </a:p>
              <a:p>
                <a:pPr>
                  <a:lnSpc>
                    <a:spcPct val="80000"/>
                  </a:lnSpc>
                </a:pPr>
                <a:endParaRPr lang="en-US" altLang="zh-CN" b="1" dirty="0">
                  <a:solidFill>
                    <a:srgbClr val="008000"/>
                  </a:solidFill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altLang="zh-CN" b="1" dirty="0">
                    <a:solidFill>
                      <a:srgbClr val="008000"/>
                    </a:solidFill>
                  </a:rPr>
                  <a:t>Rank vector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8000"/>
                        </a:solidFill>
                        <a:latin typeface="Cambria Math"/>
                        <a:cs typeface="Times New Roman" pitchFamily="18" charset="0"/>
                      </a:rPr>
                      <m:t>𝒓</m:t>
                    </m:r>
                  </m:oMath>
                </a14:m>
                <a:r>
                  <a:rPr lang="en-US" altLang="zh-CN" b="1" dirty="0">
                    <a:solidFill>
                      <a:srgbClr val="008000"/>
                    </a:solidFill>
                  </a:rPr>
                  <a:t>:</a:t>
                </a:r>
                <a:r>
                  <a:rPr lang="en-US" altLang="zh-CN" dirty="0">
                    <a:solidFill>
                      <a:srgbClr val="008000"/>
                    </a:solidFill>
                  </a:rPr>
                  <a:t> </a:t>
                </a:r>
                <a:r>
                  <a:rPr lang="en-US" altLang="zh-CN" dirty="0"/>
                  <a:t>vector with an entry per page</a:t>
                </a: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cs typeface="Times New Roman" pitchFamily="18" charset="0"/>
                      </a:rPr>
                      <m:t>𝑟</m:t>
                    </m:r>
                    <m:r>
                      <a:rPr lang="en-US" altLang="zh-CN" i="1" baseline="-25000" dirty="0" err="1" smtClean="0">
                        <a:latin typeface="Cambria Math"/>
                        <a:cs typeface="Times New Roman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is the importance score of page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cs typeface="Times New Roman" pitchFamily="18" charset="0"/>
                      </a:rPr>
                      <m:t>𝑖</m:t>
                    </m:r>
                  </m:oMath>
                </a14:m>
                <a:endParaRPr lang="en-US" altLang="zh-CN" dirty="0"/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</m:sSubSup>
                        <m:r>
                          <a:rPr lang="en-US" altLang="zh-CN" b="0" i="1" dirty="0" smtClean="0">
                            <a:latin typeface="Cambria Math"/>
                          </a:rPr>
                          <m:t>=1</m:t>
                        </m:r>
                      </m:e>
                    </m:nary>
                  </m:oMath>
                </a14:m>
                <a:endParaRPr lang="en-US" altLang="zh-CN" sz="10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zh-CN" b="1" dirty="0">
                  <a:solidFill>
                    <a:srgbClr val="D60093"/>
                  </a:solidFill>
                </a:endParaRPr>
              </a:p>
              <a:p>
                <a:r>
                  <a:rPr lang="en-US" altLang="zh-CN" b="1" dirty="0">
                    <a:solidFill>
                      <a:srgbClr val="D60093"/>
                    </a:solidFill>
                  </a:rPr>
                  <a:t>The flow equations can be written </a:t>
                </a:r>
                <a:br>
                  <a:rPr lang="en-US" altLang="zh-CN" b="1" dirty="0">
                    <a:solidFill>
                      <a:schemeClr val="accent3"/>
                    </a:solidFill>
                  </a:rPr>
                </a:br>
                <a:r>
                  <a:rPr lang="en-US" altLang="zh-CN" dirty="0">
                    <a:solidFill>
                      <a:schemeClr val="accent3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zh-CN" sz="4000" b="1" i="1" dirty="0" smtClean="0">
                        <a:solidFill>
                          <a:srgbClr val="0000FF"/>
                        </a:solidFill>
                        <a:latin typeface="Cambria Math"/>
                        <a:cs typeface="Times New Roman" pitchFamily="18" charset="0"/>
                      </a:rPr>
                      <m:t>𝒓</m:t>
                    </m:r>
                    <m:r>
                      <a:rPr lang="en-US" altLang="zh-CN" sz="4000" b="1" i="1" dirty="0" smtClean="0">
                        <a:solidFill>
                          <a:srgbClr val="0000FF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US" altLang="zh-CN" sz="4000" i="1" dirty="0" smtClean="0">
                        <a:solidFill>
                          <a:srgbClr val="0000FF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altLang="zh-CN" sz="4000" b="1" i="1" dirty="0" smtClean="0">
                        <a:solidFill>
                          <a:srgbClr val="0000FF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US" altLang="zh-CN" sz="4000" b="1" i="1" dirty="0" smtClean="0">
                        <a:solidFill>
                          <a:srgbClr val="0000FF"/>
                        </a:solidFill>
                        <a:latin typeface="Cambria Math"/>
                        <a:cs typeface="Times New Roman" pitchFamily="18" charset="0"/>
                      </a:rPr>
                      <m:t>𝑴</m:t>
                    </m:r>
                    <m:r>
                      <a:rPr lang="en-US" altLang="zh-CN" sz="4000" b="1" i="1" dirty="0" smtClean="0">
                        <a:solidFill>
                          <a:srgbClr val="0000FF"/>
                        </a:solidFill>
                        <a:latin typeface="Cambria Math"/>
                        <a:cs typeface="Times New Roman" pitchFamily="18" charset="0"/>
                      </a:rPr>
                      <m:t>⋅ </m:t>
                    </m:r>
                    <m:r>
                      <a:rPr lang="en-US" altLang="zh-CN" sz="4000" b="1" i="1" dirty="0" smtClean="0">
                        <a:solidFill>
                          <a:srgbClr val="0000FF"/>
                        </a:solidFill>
                        <a:latin typeface="Cambria Math"/>
                        <a:cs typeface="Times New Roman" pitchFamily="18" charset="0"/>
                      </a:rPr>
                      <m:t>𝒓</m:t>
                    </m:r>
                  </m:oMath>
                </a14:m>
                <a:endParaRPr lang="en-US" altLang="zh-CN" sz="4000" b="1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BE3253E-71CD-4383-9146-EAAE4316CF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06" t="-46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76C90B-4155-463F-A38A-AE4C8A0F9A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graphicFrame>
        <p:nvGraphicFramePr>
          <p:cNvPr id="5" name="Object 1">
            <a:extLst>
              <a:ext uri="{FF2B5EF4-FFF2-40B4-BE49-F238E27FC236}">
                <a16:creationId xmlns:a16="http://schemas.microsoft.com/office/drawing/2014/main" id="{5A11D9B5-D5AF-4B6C-8970-3C12BF21A2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95103"/>
              </p:ext>
            </p:extLst>
          </p:nvPr>
        </p:nvGraphicFramePr>
        <p:xfrm>
          <a:off x="8544272" y="2466167"/>
          <a:ext cx="2829983" cy="1925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" name="Equation" r:id="rId4" imgW="634680" imgH="431640" progId="Equation.3">
                  <p:embed/>
                </p:oleObj>
              </mc:Choice>
              <mc:Fallback>
                <p:oleObj name="Equation" r:id="rId4" imgW="634680" imgH="431640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4272" y="2466167"/>
                        <a:ext cx="2829983" cy="1925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775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2F91C-9CB4-4621-8236-8596AD5E8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EB9C3B-C414-4E29-A840-11DBE59B8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grpSp>
        <p:nvGrpSpPr>
          <p:cNvPr id="5" name="Group 26">
            <a:extLst>
              <a:ext uri="{FF2B5EF4-FFF2-40B4-BE49-F238E27FC236}">
                <a16:creationId xmlns:a16="http://schemas.microsoft.com/office/drawing/2014/main" id="{FBB3C9C1-FAC7-4D7B-B453-C8D941EAB1B3}"/>
              </a:ext>
            </a:extLst>
          </p:cNvPr>
          <p:cNvGrpSpPr>
            <a:grpSpLocks/>
          </p:cNvGrpSpPr>
          <p:nvPr/>
        </p:nvGrpSpPr>
        <p:grpSpPr bwMode="auto">
          <a:xfrm>
            <a:off x="7176120" y="3284984"/>
            <a:ext cx="2774950" cy="2209800"/>
            <a:chOff x="3628" y="2256"/>
            <a:chExt cx="1748" cy="1392"/>
          </a:xfrm>
        </p:grpSpPr>
        <p:sp>
          <p:nvSpPr>
            <p:cNvPr id="6" name="Text Box 16">
              <a:extLst>
                <a:ext uri="{FF2B5EF4-FFF2-40B4-BE49-F238E27FC236}">
                  <a16:creationId xmlns:a16="http://schemas.microsoft.com/office/drawing/2014/main" id="{83243B40-F642-413F-85CF-547C3148CA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6" y="2256"/>
              <a:ext cx="73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i="1" dirty="0">
                  <a:solidFill>
                    <a:srgbClr val="008000"/>
                  </a:solidFill>
                  <a:latin typeface="Corbel" pitchFamily="34" charset="0"/>
                </a:rPr>
                <a:t>r = </a:t>
              </a:r>
              <a:r>
                <a:rPr lang="en-US" sz="2800" b="1" i="1" dirty="0" err="1">
                  <a:solidFill>
                    <a:srgbClr val="008000"/>
                  </a:solidFill>
                  <a:latin typeface="Corbel" pitchFamily="34" charset="0"/>
                </a:rPr>
                <a:t>M∙r</a:t>
              </a:r>
              <a:endParaRPr lang="en-US" sz="2800" b="1" i="1" dirty="0">
                <a:solidFill>
                  <a:srgbClr val="008000"/>
                </a:solidFill>
                <a:latin typeface="Corbel" pitchFamily="34" charset="0"/>
              </a:endParaRPr>
            </a:p>
          </p:txBody>
        </p:sp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B25F0724-DB01-4418-B559-7529721D0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854"/>
              <a:ext cx="912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orbel" pitchFamily="34" charset="0"/>
              </a:endParaRPr>
            </a:p>
          </p:txBody>
        </p:sp>
        <p:sp>
          <p:nvSpPr>
            <p:cNvPr id="8" name="Text Box 23">
              <a:extLst>
                <a:ext uri="{FF2B5EF4-FFF2-40B4-BE49-F238E27FC236}">
                  <a16:creationId xmlns:a16="http://schemas.microsoft.com/office/drawing/2014/main" id="{3CAA4126-7375-455C-9B59-235F32655B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8" y="2832"/>
              <a:ext cx="1748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dirty="0">
                  <a:latin typeface="Times New Roman" pitchFamily="18" charset="0"/>
                </a:rPr>
                <a:t> y       ½    ½    0     y</a:t>
              </a:r>
            </a:p>
            <a:p>
              <a:r>
                <a:rPr lang="en-US" sz="2400" dirty="0">
                  <a:latin typeface="Times New Roman" pitchFamily="18" charset="0"/>
                </a:rPr>
                <a:t> a   =  ½     0    1     a</a:t>
              </a:r>
            </a:p>
            <a:p>
              <a:r>
                <a:rPr lang="en-US" sz="2400" dirty="0">
                  <a:latin typeface="Times New Roman" pitchFamily="18" charset="0"/>
                </a:rPr>
                <a:t> m       0    ½    0    m</a:t>
              </a:r>
            </a:p>
          </p:txBody>
        </p:sp>
        <p:sp>
          <p:nvSpPr>
            <p:cNvPr id="9" name="Rectangle 24">
              <a:extLst>
                <a:ext uri="{FF2B5EF4-FFF2-40B4-BE49-F238E27FC236}">
                  <a16:creationId xmlns:a16="http://schemas.microsoft.com/office/drawing/2014/main" id="{9F6C21B0-5F1E-483E-BDF3-67D90CE0F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832"/>
              <a:ext cx="288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orbel" pitchFamily="34" charset="0"/>
              </a:endParaRPr>
            </a:p>
          </p:txBody>
        </p:sp>
        <p:sp>
          <p:nvSpPr>
            <p:cNvPr id="10" name="Rectangle 25">
              <a:extLst>
                <a:ext uri="{FF2B5EF4-FFF2-40B4-BE49-F238E27FC236}">
                  <a16:creationId xmlns:a16="http://schemas.microsoft.com/office/drawing/2014/main" id="{1E9F6B3F-D874-44F8-988D-3405816F4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2832"/>
              <a:ext cx="288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orbel" pitchFamily="34" charset="0"/>
              </a:endParaRPr>
            </a:p>
          </p:txBody>
        </p:sp>
      </p:grpSp>
      <p:grpSp>
        <p:nvGrpSpPr>
          <p:cNvPr id="11" name="Group 20">
            <a:extLst>
              <a:ext uri="{FF2B5EF4-FFF2-40B4-BE49-F238E27FC236}">
                <a16:creationId xmlns:a16="http://schemas.microsoft.com/office/drawing/2014/main" id="{BC3B029B-A906-4507-A47C-89DE12657A0E}"/>
              </a:ext>
            </a:extLst>
          </p:cNvPr>
          <p:cNvGrpSpPr/>
          <p:nvPr/>
        </p:nvGrpSpPr>
        <p:grpSpPr>
          <a:xfrm>
            <a:off x="2769797" y="1837184"/>
            <a:ext cx="1752600" cy="1371600"/>
            <a:chOff x="5715000" y="1828800"/>
            <a:chExt cx="1752600" cy="1371600"/>
          </a:xfrm>
        </p:grpSpPr>
        <p:cxnSp>
          <p:nvCxnSpPr>
            <p:cNvPr id="12" name="Straight Arrow Connector 26">
              <a:extLst>
                <a:ext uri="{FF2B5EF4-FFF2-40B4-BE49-F238E27FC236}">
                  <a16:creationId xmlns:a16="http://schemas.microsoft.com/office/drawing/2014/main" id="{8AA015AC-3F10-485D-8997-D7F6B53E0CDE}"/>
                </a:ext>
              </a:extLst>
            </p:cNvPr>
            <p:cNvCxnSpPr/>
            <p:nvPr/>
          </p:nvCxnSpPr>
          <p:spPr>
            <a:xfrm flipV="1">
              <a:off x="5804720" y="2254605"/>
              <a:ext cx="304800" cy="51491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27">
              <a:extLst>
                <a:ext uri="{FF2B5EF4-FFF2-40B4-BE49-F238E27FC236}">
                  <a16:creationId xmlns:a16="http://schemas.microsoft.com/office/drawing/2014/main" id="{8730C155-4DA8-4459-AB6A-9E63F0FF95E5}"/>
                </a:ext>
              </a:extLst>
            </p:cNvPr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28">
              <a:extLst>
                <a:ext uri="{FF2B5EF4-FFF2-40B4-BE49-F238E27FC236}">
                  <a16:creationId xmlns:a16="http://schemas.microsoft.com/office/drawing/2014/main" id="{16FCB3E2-50D8-4ECD-8F96-8E240395A566}"/>
                </a:ext>
              </a:extLst>
            </p:cNvPr>
            <p:cNvCxnSpPr/>
            <p:nvPr/>
          </p:nvCxnSpPr>
          <p:spPr>
            <a:xfrm>
              <a:off x="6037509" y="2801691"/>
              <a:ext cx="972110" cy="762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29">
              <a:extLst>
                <a:ext uri="{FF2B5EF4-FFF2-40B4-BE49-F238E27FC236}">
                  <a16:creationId xmlns:a16="http://schemas.microsoft.com/office/drawing/2014/main" id="{61E15E8F-CEC7-4DE2-A983-ACF1C175EB89}"/>
                </a:ext>
              </a:extLst>
            </p:cNvPr>
            <p:cNvCxnSpPr/>
            <p:nvPr/>
          </p:nvCxnSpPr>
          <p:spPr>
            <a:xfrm flipH="1" flipV="1">
              <a:off x="6139113" y="2981042"/>
              <a:ext cx="972110" cy="762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urved Connector 30">
              <a:extLst>
                <a:ext uri="{FF2B5EF4-FFF2-40B4-BE49-F238E27FC236}">
                  <a16:creationId xmlns:a16="http://schemas.microsoft.com/office/drawing/2014/main" id="{0C51D111-689C-4A2B-929B-6655D89454A7}"/>
                </a:ext>
              </a:extLst>
            </p:cNvPr>
            <p:cNvCxnSpPr>
              <a:stCxn id="17" idx="6"/>
              <a:endCxn id="17" idx="0"/>
            </p:cNvCxnSpPr>
            <p:nvPr/>
          </p:nvCxnSpPr>
          <p:spPr>
            <a:xfrm flipH="1" flipV="1">
              <a:off x="6248400" y="1828800"/>
              <a:ext cx="228600" cy="228600"/>
            </a:xfrm>
            <a:prstGeom prst="curvedConnector4">
              <a:avLst>
                <a:gd name="adj1" fmla="val -100000"/>
                <a:gd name="adj2" fmla="val 200000"/>
              </a:avLst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31">
              <a:extLst>
                <a:ext uri="{FF2B5EF4-FFF2-40B4-BE49-F238E27FC236}">
                  <a16:creationId xmlns:a16="http://schemas.microsoft.com/office/drawing/2014/main" id="{E17EA1D3-9E6A-489F-AD3F-48AEC5FA7EA5}"/>
                </a:ext>
              </a:extLst>
            </p:cNvPr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</a:t>
              </a:r>
            </a:p>
          </p:txBody>
        </p:sp>
        <p:sp>
          <p:nvSpPr>
            <p:cNvPr id="18" name="Oval 32">
              <a:extLst>
                <a:ext uri="{FF2B5EF4-FFF2-40B4-BE49-F238E27FC236}">
                  <a16:creationId xmlns:a16="http://schemas.microsoft.com/office/drawing/2014/main" id="{814A41D6-7475-498F-AB62-2BC09595A958}"/>
                </a:ext>
              </a:extLst>
            </p:cNvPr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</a:t>
              </a:r>
            </a:p>
          </p:txBody>
        </p:sp>
        <p:sp>
          <p:nvSpPr>
            <p:cNvPr id="19" name="Oval 33">
              <a:extLst>
                <a:ext uri="{FF2B5EF4-FFF2-40B4-BE49-F238E27FC236}">
                  <a16:creationId xmlns:a16="http://schemas.microsoft.com/office/drawing/2014/main" id="{83A0F3BD-11C9-40FC-8780-0700636772F6}"/>
                </a:ext>
              </a:extLst>
            </p:cNvPr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</a:t>
              </a:r>
            </a:p>
          </p:txBody>
        </p:sp>
      </p:grpSp>
      <p:graphicFrame>
        <p:nvGraphicFramePr>
          <p:cNvPr id="20" name="Table 34">
            <a:extLst>
              <a:ext uri="{FF2B5EF4-FFF2-40B4-BE49-F238E27FC236}">
                <a16:creationId xmlns:a16="http://schemas.microsoft.com/office/drawing/2014/main" id="{240CA6D9-753E-4954-A9A4-0B56368E2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552713"/>
              </p:ext>
            </p:extLst>
          </p:nvPr>
        </p:nvGraphicFramePr>
        <p:xfrm>
          <a:off x="6750670" y="1303784"/>
          <a:ext cx="24384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8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8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8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1" i="0" dirty="0">
                          <a:solidFill>
                            <a:srgbClr val="008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1" i="0" dirty="0">
                          <a:solidFill>
                            <a:srgbClr val="008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1" i="0" dirty="0">
                          <a:solidFill>
                            <a:srgbClr val="008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Rectangle 35">
            <a:extLst>
              <a:ext uri="{FF2B5EF4-FFF2-40B4-BE49-F238E27FC236}">
                <a16:creationId xmlns:a16="http://schemas.microsoft.com/office/drawing/2014/main" id="{B547E5EC-AE17-4DBA-A32F-554841F1BC21}"/>
              </a:ext>
            </a:extLst>
          </p:cNvPr>
          <p:cNvSpPr/>
          <p:nvPr/>
        </p:nvSpPr>
        <p:spPr>
          <a:xfrm>
            <a:off x="2169434" y="4199384"/>
            <a:ext cx="2828636" cy="1348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4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4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 = </a:t>
            </a:r>
            <a:r>
              <a:rPr lang="en-US" sz="24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400" b="1" baseline="-250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/2 + </a:t>
            </a:r>
            <a:r>
              <a:rPr lang="en-US" sz="24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/2</a:t>
            </a: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4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 = </a:t>
            </a:r>
            <a:r>
              <a:rPr lang="en-US" sz="24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400" b="1" baseline="-250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/2 + </a:t>
            </a:r>
            <a:r>
              <a:rPr lang="en-US" sz="24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endParaRPr lang="en-US" sz="2400" b="1" baseline="-25000" dirty="0">
              <a:solidFill>
                <a:srgbClr val="008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sz="24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4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400" b="1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baseline="-25000" dirty="0" err="1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/2</a:t>
            </a:r>
          </a:p>
        </p:txBody>
      </p:sp>
    </p:spTree>
    <p:extLst>
      <p:ext uri="{BB962C8B-B14F-4D97-AF65-F5344CB8AC3E}">
        <p14:creationId xmlns:p14="http://schemas.microsoft.com/office/powerpoint/2010/main" val="136157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F04CF9-469B-4027-8543-9D39F622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Eigenvalues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BC516E-C43C-47AE-9885-5DB46C3D6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 b="1" dirty="0">
                    <a:solidFill>
                      <a:srgbClr val="D60093"/>
                    </a:solidFill>
                  </a:rPr>
                  <a:t>The flow equations can be written</a:t>
                </a:r>
                <a:r>
                  <a:rPr lang="en-US" altLang="zh-CN" dirty="0">
                    <a:solidFill>
                      <a:srgbClr val="D60093"/>
                    </a:solidFill>
                  </a:rPr>
                  <a:t> </a:t>
                </a:r>
                <a:br>
                  <a:rPr lang="en-US" altLang="zh-CN" dirty="0">
                    <a:solidFill>
                      <a:srgbClr val="D60093"/>
                    </a:solidFill>
                  </a:rPr>
                </a:br>
                <a:r>
                  <a:rPr lang="en-US" altLang="zh-CN" dirty="0">
                    <a:solidFill>
                      <a:schemeClr val="accent3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3600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𝒓</m:t>
                    </m:r>
                    <m:r>
                      <a:rPr lang="en-US" altLang="zh-CN" sz="3600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3600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3600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𝑴</m:t>
                    </m:r>
                    <m:r>
                      <a:rPr lang="en-US" altLang="zh-CN" sz="3600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rgbClr val="0000FF"/>
                        </a:solidFill>
                        <a:latin typeface="Cambria Math"/>
                      </a:rPr>
                      <m:t>∙ </m:t>
                    </m:r>
                    <m:r>
                      <a:rPr lang="en-US" altLang="zh-CN" sz="3600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𝒓</m:t>
                    </m:r>
                  </m:oMath>
                </a14:m>
                <a:endParaRPr lang="en-US" altLang="zh-CN" sz="3600" b="1" i="1" dirty="0">
                  <a:solidFill>
                    <a:srgbClr val="0000FF"/>
                  </a:solidFill>
                </a:endParaRPr>
              </a:p>
              <a:p>
                <a:r>
                  <a:rPr lang="en-US" altLang="zh-CN" dirty="0"/>
                  <a:t>So the </a:t>
                </a:r>
                <a:r>
                  <a:rPr lang="en-US" altLang="zh-CN" b="1" dirty="0"/>
                  <a:t>rank vector</a:t>
                </a:r>
                <a:r>
                  <a:rPr lang="en-US" altLang="zh-CN" dirty="0"/>
                  <a:t> </a:t>
                </a:r>
                <a:r>
                  <a:rPr lang="en-US" altLang="zh-CN" b="1" i="1" dirty="0">
                    <a:solidFill>
                      <a:srgbClr val="0000FF"/>
                    </a:solidFill>
                  </a:rPr>
                  <a:t>r</a:t>
                </a:r>
                <a:r>
                  <a:rPr lang="en-US" altLang="zh-CN" dirty="0"/>
                  <a:t> is an </a:t>
                </a:r>
                <a:r>
                  <a:rPr lang="en-US" altLang="zh-CN" b="1" dirty="0"/>
                  <a:t>eigenvector</a:t>
                </a:r>
                <a:r>
                  <a:rPr lang="en-US" altLang="zh-CN" dirty="0"/>
                  <a:t> of the stochastic web matrix </a:t>
                </a:r>
                <a:r>
                  <a:rPr lang="en-US" altLang="zh-CN" b="1" i="1" dirty="0">
                    <a:solidFill>
                      <a:srgbClr val="0000FF"/>
                    </a:solidFill>
                  </a:rPr>
                  <a:t>M</a:t>
                </a:r>
              </a:p>
              <a:p>
                <a:pPr lvl="1"/>
                <a:r>
                  <a:rPr lang="en-US" altLang="zh-CN" dirty="0"/>
                  <a:t>With corresponding eigenvalue </a:t>
                </a:r>
                <a:r>
                  <a:rPr lang="en-US" altLang="zh-CN" b="1" i="1" dirty="0"/>
                  <a:t>1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In fact, its first or principal eigenvector</a:t>
                </a:r>
              </a:p>
              <a:p>
                <a:pPr lvl="2"/>
                <a:r>
                  <a:rPr lang="en-US" altLang="zh-CN" dirty="0"/>
                  <a:t>Largest eigenvalue of </a:t>
                </a:r>
                <a:r>
                  <a:rPr lang="en-US" altLang="zh-CN" b="1" i="1" dirty="0"/>
                  <a:t>M</a:t>
                </a:r>
                <a:r>
                  <a:rPr lang="en-US" altLang="zh-CN" dirty="0"/>
                  <a:t> is </a:t>
                </a:r>
                <a:r>
                  <a:rPr lang="en-US" altLang="zh-CN" b="1" dirty="0"/>
                  <a:t>1</a:t>
                </a:r>
                <a:r>
                  <a:rPr lang="en-US" altLang="zh-CN" dirty="0"/>
                  <a:t> since </a:t>
                </a:r>
                <a:r>
                  <a:rPr lang="en-US" altLang="zh-CN" b="1" i="1" dirty="0"/>
                  <a:t>M</a:t>
                </a:r>
                <a:r>
                  <a:rPr lang="en-US" altLang="zh-CN" dirty="0"/>
                  <a:t> is column stochastic (with non-negative entries)</a:t>
                </a:r>
              </a:p>
              <a:p>
                <a:pPr lvl="8"/>
                <a:endParaRPr lang="en-US" altLang="zh-CN" b="1" i="1" dirty="0"/>
              </a:p>
              <a:p>
                <a:r>
                  <a:rPr lang="en-US" altLang="zh-CN" b="1" dirty="0">
                    <a:solidFill>
                      <a:srgbClr val="0000FF"/>
                    </a:solidFill>
                  </a:rPr>
                  <a:t>We can now efficiently solve for </a:t>
                </a:r>
                <a:r>
                  <a:rPr lang="en-US" altLang="zh-CN" b="1" i="1" dirty="0">
                    <a:solidFill>
                      <a:srgbClr val="0000FF"/>
                    </a:solidFill>
                  </a:rPr>
                  <a:t>r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!</a:t>
                </a:r>
                <a:br>
                  <a:rPr lang="en-US" altLang="zh-CN" b="1" dirty="0">
                    <a:solidFill>
                      <a:srgbClr val="0000FF"/>
                    </a:solidFill>
                  </a:rPr>
                </a:br>
                <a:endParaRPr lang="en-US" altLang="zh-CN" b="1" dirty="0">
                  <a:solidFill>
                    <a:srgbClr val="0000FF"/>
                  </a:solidFill>
                </a:endParaRPr>
              </a:p>
              <a:p>
                <a:r>
                  <a:rPr lang="en-US" altLang="zh-CN" b="1" dirty="0"/>
                  <a:t>The method is called Power iteration</a:t>
                </a:r>
                <a:endParaRPr lang="en-US" altLang="zh-CN" b="1" dirty="0">
                  <a:solidFill>
                    <a:srgbClr val="008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BC516E-C43C-47AE-9885-5DB46C3D6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32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D14A7B-40E4-4A85-9E31-CC25A4A199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6351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B2B779-F657-4963-97F6-9A8C1E91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Power Iteration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25B77A-6B78-4D3F-B044-C323F23DA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8000"/>
                </a:solidFill>
              </a:rPr>
              <a:t>Power iteration: </a:t>
            </a:r>
            <a:r>
              <a:rPr lang="en-US" altLang="zh-CN" dirty="0"/>
              <a:t>a simple iterative scheme</a:t>
            </a:r>
          </a:p>
          <a:p>
            <a:pPr lvl="1"/>
            <a:r>
              <a:rPr lang="en-US" altLang="zh-CN" dirty="0"/>
              <a:t>Suppose there are </a:t>
            </a:r>
            <a:r>
              <a:rPr lang="en-US" altLang="zh-CN" i="1" dirty="0"/>
              <a:t>N</a:t>
            </a:r>
            <a:r>
              <a:rPr lang="en-US" altLang="zh-CN" dirty="0"/>
              <a:t> web pages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dirty="0"/>
              <a:t>Initialize: </a:t>
            </a:r>
            <a:r>
              <a:rPr lang="en-US" altLang="zh-CN" b="1" dirty="0"/>
              <a:t>r</a:t>
            </a:r>
            <a:r>
              <a:rPr lang="en-US" altLang="zh-CN" baseline="30000" dirty="0"/>
              <a:t>(0)</a:t>
            </a:r>
            <a:r>
              <a:rPr lang="en-US" altLang="zh-CN" dirty="0"/>
              <a:t> = [1/N,….,1/N]</a:t>
            </a:r>
            <a:r>
              <a:rPr lang="en-US" altLang="zh-CN" baseline="30000" dirty="0"/>
              <a:t>T</a:t>
            </a:r>
            <a:endParaRPr lang="en-US" altLang="zh-CN" dirty="0"/>
          </a:p>
          <a:p>
            <a:pPr lvl="1"/>
            <a:r>
              <a:rPr lang="en-US" altLang="zh-CN" dirty="0"/>
              <a:t>Iterate: </a:t>
            </a:r>
            <a:r>
              <a:rPr lang="en-US" altLang="zh-CN" b="1" dirty="0"/>
              <a:t>r</a:t>
            </a:r>
            <a:r>
              <a:rPr lang="en-US" altLang="zh-CN" baseline="30000" dirty="0"/>
              <a:t>(t+1)</a:t>
            </a:r>
            <a:r>
              <a:rPr lang="en-US" altLang="zh-CN" dirty="0"/>
              <a:t> = </a:t>
            </a:r>
            <a:r>
              <a:rPr lang="en-US" altLang="zh-CN" b="1" dirty="0"/>
              <a:t>M </a:t>
            </a:r>
            <a:r>
              <a:rPr lang="en-US" altLang="zh-CN" dirty="0"/>
              <a:t>∙ </a:t>
            </a:r>
            <a:r>
              <a:rPr lang="en-US" altLang="zh-CN" b="1" dirty="0"/>
              <a:t>r</a:t>
            </a:r>
            <a:r>
              <a:rPr lang="en-US" altLang="zh-CN" baseline="30000" dirty="0"/>
              <a:t>(t)</a:t>
            </a:r>
          </a:p>
          <a:p>
            <a:pPr lvl="1"/>
            <a:r>
              <a:rPr lang="en-US" altLang="zh-CN" dirty="0"/>
              <a:t>Stop when |</a:t>
            </a:r>
            <a:r>
              <a:rPr lang="en-US" altLang="zh-CN" b="1" dirty="0"/>
              <a:t>r</a:t>
            </a:r>
            <a:r>
              <a:rPr lang="en-US" altLang="zh-CN" baseline="30000" dirty="0"/>
              <a:t>(t+1) </a:t>
            </a:r>
            <a:r>
              <a:rPr lang="en-US" altLang="zh-CN" dirty="0"/>
              <a:t>– </a:t>
            </a:r>
            <a:r>
              <a:rPr lang="en-US" altLang="zh-CN" b="1" dirty="0"/>
              <a:t>r</a:t>
            </a:r>
            <a:r>
              <a:rPr lang="en-US" altLang="zh-CN" baseline="30000" dirty="0"/>
              <a:t>(t)</a:t>
            </a:r>
            <a:r>
              <a:rPr lang="en-US" altLang="zh-CN" dirty="0"/>
              <a:t>|</a:t>
            </a:r>
            <a:r>
              <a:rPr lang="en-US" altLang="zh-CN" baseline="-25000" dirty="0"/>
              <a:t>1</a:t>
            </a:r>
            <a:r>
              <a:rPr lang="en-US" altLang="zh-CN" dirty="0"/>
              <a:t> &lt; </a:t>
            </a:r>
            <a:r>
              <a:rPr lang="en-US" altLang="zh-CN" dirty="0">
                <a:latin typeface="Symbol" pitchFamily="18" charset="2"/>
                <a:sym typeface="Symbol" pitchFamily="18" charset="2"/>
              </a:rPr>
              <a:t>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609CD3-9A4E-4C38-A46D-2935B206D9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graphicFrame>
        <p:nvGraphicFramePr>
          <p:cNvPr id="17" name="Object 6">
            <a:extLst>
              <a:ext uri="{FF2B5EF4-FFF2-40B4-BE49-F238E27FC236}">
                <a16:creationId xmlns:a16="http://schemas.microsoft.com/office/drawing/2014/main" id="{59D16C70-D2C4-4EAC-84B6-402FADE181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692215"/>
              </p:ext>
            </p:extLst>
          </p:nvPr>
        </p:nvGraphicFramePr>
        <p:xfrm>
          <a:off x="8592838" y="2535536"/>
          <a:ext cx="1943216" cy="102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" name="Equation" r:id="rId3" imgW="888840" imgH="469800" progId="Equation.3">
                  <p:embed/>
                </p:oleObj>
              </mc:Choice>
              <mc:Fallback>
                <p:oleObj name="Equation" r:id="rId3" imgW="888840" imgH="4698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2838" y="2535536"/>
                        <a:ext cx="1943216" cy="102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74578CCF-70EB-4538-A5E5-ADD48C49627B}"/>
              </a:ext>
            </a:extLst>
          </p:cNvPr>
          <p:cNvSpPr txBox="1"/>
          <p:nvPr/>
        </p:nvSpPr>
        <p:spPr>
          <a:xfrm>
            <a:off x="7968208" y="3526136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d</a:t>
            </a:r>
            <a:r>
              <a:rPr lang="en-US" sz="1800" baseline="-250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i</a:t>
            </a:r>
            <a:r>
              <a:rPr lang="en-US" sz="18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 …. out-degree of node i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6D23D3B5-5CD0-4D92-9E71-B6A9B765B3B1}"/>
              </a:ext>
            </a:extLst>
          </p:cNvPr>
          <p:cNvSpPr/>
          <p:nvPr/>
        </p:nvSpPr>
        <p:spPr>
          <a:xfrm>
            <a:off x="1494260" y="5013176"/>
            <a:ext cx="701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|</a:t>
            </a:r>
            <a:r>
              <a:rPr lang="en-US" sz="2000" b="1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x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|</a:t>
            </a:r>
            <a:r>
              <a:rPr lang="en-US" sz="2000" baseline="-250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1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 = 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  <a:sym typeface="Symbol" pitchFamily="18" charset="2"/>
              </a:rPr>
              <a:t></a:t>
            </a:r>
            <a:r>
              <a:rPr lang="en-US" sz="2000" baseline="-250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1≤i≤N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|x</a:t>
            </a:r>
            <a:r>
              <a:rPr lang="en-US" sz="2000" baseline="-250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i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| is the </a:t>
            </a:r>
            <a:r>
              <a:rPr lang="en-US" sz="2000" b="1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L</a:t>
            </a:r>
            <a:r>
              <a:rPr lang="en-US" sz="2000" b="1" baseline="-50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1</a:t>
            </a:r>
            <a:r>
              <a:rPr lang="en-US" sz="20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 norm </a:t>
            </a:r>
          </a:p>
          <a:p>
            <a:pPr lvl="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Can use any other vector norm, e.g., Euclidean</a:t>
            </a:r>
          </a:p>
        </p:txBody>
      </p:sp>
    </p:spTree>
    <p:extLst>
      <p:ext uri="{BB962C8B-B14F-4D97-AF65-F5344CB8AC3E}">
        <p14:creationId xmlns:p14="http://schemas.microsoft.com/office/powerpoint/2010/main" val="2043154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7E757-86D5-41B9-913B-C1F3846C0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5AFB50-7746-457E-901E-27CEA025A8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64092BB-71F4-46C5-B1EE-01677E723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295400"/>
                <a:ext cx="8229600" cy="5257801"/>
              </a:xfrm>
              <a:prstGeom prst="rect">
                <a:avLst/>
              </a:prstGeom>
            </p:spPr>
            <p:txBody>
              <a:bodyPr vert="horz" lIns="54864" tIns="91440" rtlCol="0">
                <a:normAutofit/>
              </a:bodyPr>
              <a:lstStyle>
                <a:lvl1pPr marL="438912" indent="-320040" algn="l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SzPct val="80000"/>
                  <a:buFont typeface="Wingdings 2"/>
                  <a:buChar char=""/>
                  <a:defRPr kumimoji="0" sz="32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1pPr>
                <a:lvl2pPr marL="73152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100000"/>
                  <a:buFont typeface="Wingdings" pitchFamily="2" charset="2"/>
                  <a:buChar char="§"/>
                  <a:defRPr kumimoji="0" sz="28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2pPr>
                <a:lvl3pPr marL="996696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100000"/>
                  <a:buFont typeface="Wingdings" pitchFamily="2" charset="2"/>
                  <a:buChar char="§"/>
                  <a:defRPr kumimoji="0" sz="24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3pPr>
                <a:lvl4pPr marL="1216152" indent="-18288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100000"/>
                  <a:buFont typeface="Wingdings" pitchFamily="2" charset="2"/>
                  <a:buChar char="§"/>
                  <a:defRPr kumimoji="0" sz="20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4pPr>
                <a:lvl5pPr marL="1426464" indent="-18288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100000"/>
                  <a:buFont typeface="Wingdings" pitchFamily="2" charset="2"/>
                  <a:buChar char="§"/>
                  <a:defRPr kumimoji="0" lang="en-US" sz="2000" kern="1200" smtClean="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5pPr>
                <a:lvl6pPr marL="1627632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Wingdings 2"/>
                  <a:buChar char="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 2" pitchFamily="18" charset="2"/>
                  <a:buChar char="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136" indent="-18288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 2" pitchFamily="18" charset="2"/>
                  <a:buChar char="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Char char=""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Power Iteration:</a:t>
                </a:r>
              </a:p>
              <a:p>
                <a:pPr marL="731520" marR="0" lvl="1" indent="-27432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60B5CC"/>
                  </a:buClr>
                  <a:buSzPct val="10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Times New Roman" pitchFamily="18" charset="0"/>
                      </a:rPr>
                      <m:t>=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Times New Roman" pitchFamily="18" charset="0"/>
                      </a:rPr>
                      <m:t>1</m:t>
                    </m:r>
                  </m:oMath>
                </a14:m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/N</a:t>
                </a:r>
              </a:p>
              <a:p>
                <a:pPr marL="731520" marR="0" lvl="1" indent="-27432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60B5CC"/>
                  </a:buClr>
                  <a:buSzPct val="10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Times New Roman" pitchFamily="18" charset="0"/>
                  </a:rPr>
                  <a:t>1: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𝑟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′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Times New Roman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𝑖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→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731520" marR="0" lvl="1" indent="-27432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60B5CC"/>
                  </a:buClr>
                  <a:buSzPct val="10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2: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 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𝑟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=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𝑟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′</m:t>
                    </m:r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endParaRPr>
              </a:p>
              <a:p>
                <a:pPr marL="731520" marR="0" lvl="1" indent="-27432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60B5CC"/>
                  </a:buClr>
                  <a:buSzPct val="10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Goto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1</a:t>
                </a:r>
              </a:p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Char char=""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Example:</a:t>
                </a:r>
              </a:p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r</a:t>
                </a:r>
                <a:r>
                  <a:rPr kumimoji="0" lang="en-US" sz="24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		1/3	1/3	5/12	9/24		6/15</a:t>
                </a:r>
              </a:p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r</a:t>
                </a:r>
                <a:r>
                  <a:rPr kumimoji="0" lang="en-US" sz="24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a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	=	1/3	3/6	1/3	11/24	…	6/15</a:t>
                </a:r>
              </a:p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r</a:t>
                </a:r>
                <a:r>
                  <a:rPr kumimoji="0" lang="en-US" sz="24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m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		1/3	1/6	3/12	1/6		3/15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64092BB-71F4-46C5-B1EE-01677E723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95400"/>
                <a:ext cx="8229600" cy="5257801"/>
              </a:xfrm>
              <a:prstGeom prst="rect">
                <a:avLst/>
              </a:prstGeom>
              <a:blipFill>
                <a:blip r:embed="rId2"/>
                <a:stretch>
                  <a:fillRect t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0">
            <a:extLst>
              <a:ext uri="{FF2B5EF4-FFF2-40B4-BE49-F238E27FC236}">
                <a16:creationId xmlns:a16="http://schemas.microsoft.com/office/drawing/2014/main" id="{257FACA4-797B-4281-A7FF-88F216294BDB}"/>
              </a:ext>
            </a:extLst>
          </p:cNvPr>
          <p:cNvGrpSpPr/>
          <p:nvPr/>
        </p:nvGrpSpPr>
        <p:grpSpPr>
          <a:xfrm>
            <a:off x="7069080" y="1159517"/>
            <a:ext cx="1752600" cy="1371600"/>
            <a:chOff x="5715000" y="1828800"/>
            <a:chExt cx="1752600" cy="1371600"/>
          </a:xfrm>
        </p:grpSpPr>
        <p:cxnSp>
          <p:nvCxnSpPr>
            <p:cNvPr id="25" name="Straight Arrow Connector 9">
              <a:extLst>
                <a:ext uri="{FF2B5EF4-FFF2-40B4-BE49-F238E27FC236}">
                  <a16:creationId xmlns:a16="http://schemas.microsoft.com/office/drawing/2014/main" id="{1DBBD537-6B33-418F-AE79-9D6C49E131D1}"/>
                </a:ext>
              </a:extLst>
            </p:cNvPr>
            <p:cNvCxnSpPr/>
            <p:nvPr/>
          </p:nvCxnSpPr>
          <p:spPr>
            <a:xfrm flipV="1">
              <a:off x="5804720" y="2254605"/>
              <a:ext cx="304800" cy="51491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6" name="Straight Arrow Connector 11">
              <a:extLst>
                <a:ext uri="{FF2B5EF4-FFF2-40B4-BE49-F238E27FC236}">
                  <a16:creationId xmlns:a16="http://schemas.microsoft.com/office/drawing/2014/main" id="{BD76DAA6-40C8-478E-8976-BB4FD5B61BB4}"/>
                </a:ext>
              </a:extLst>
            </p:cNvPr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7" name="Straight Arrow Connector 13">
              <a:extLst>
                <a:ext uri="{FF2B5EF4-FFF2-40B4-BE49-F238E27FC236}">
                  <a16:creationId xmlns:a16="http://schemas.microsoft.com/office/drawing/2014/main" id="{4EE9779C-6B0B-4F7A-80BC-A24DA812D0FD}"/>
                </a:ext>
              </a:extLst>
            </p:cNvPr>
            <p:cNvCxnSpPr/>
            <p:nvPr/>
          </p:nvCxnSpPr>
          <p:spPr>
            <a:xfrm>
              <a:off x="6037509" y="2801691"/>
              <a:ext cx="972110" cy="7620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8" name="Straight Arrow Connector 15">
              <a:extLst>
                <a:ext uri="{FF2B5EF4-FFF2-40B4-BE49-F238E27FC236}">
                  <a16:creationId xmlns:a16="http://schemas.microsoft.com/office/drawing/2014/main" id="{E14600B7-A27B-405A-B0DC-01745B3FBC94}"/>
                </a:ext>
              </a:extLst>
            </p:cNvPr>
            <p:cNvCxnSpPr/>
            <p:nvPr/>
          </p:nvCxnSpPr>
          <p:spPr>
            <a:xfrm flipH="1" flipV="1">
              <a:off x="6139113" y="2981042"/>
              <a:ext cx="972110" cy="7620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9" name="Curved Connector 17">
              <a:extLst>
                <a:ext uri="{FF2B5EF4-FFF2-40B4-BE49-F238E27FC236}">
                  <a16:creationId xmlns:a16="http://schemas.microsoft.com/office/drawing/2014/main" id="{D41AD603-A337-4590-BFDF-222917B8EF6B}"/>
                </a:ext>
              </a:extLst>
            </p:cNvPr>
            <p:cNvCxnSpPr>
              <a:stCxn id="30" idx="6"/>
              <a:endCxn id="30" idx="0"/>
            </p:cNvCxnSpPr>
            <p:nvPr/>
          </p:nvCxnSpPr>
          <p:spPr>
            <a:xfrm flipH="1" flipV="1">
              <a:off x="6248400" y="1828800"/>
              <a:ext cx="228600" cy="228600"/>
            </a:xfrm>
            <a:prstGeom prst="curvedConnector4">
              <a:avLst>
                <a:gd name="adj1" fmla="val -100000"/>
                <a:gd name="adj2" fmla="val 200000"/>
              </a:avLst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30" name="Oval 5">
              <a:extLst>
                <a:ext uri="{FF2B5EF4-FFF2-40B4-BE49-F238E27FC236}">
                  <a16:creationId xmlns:a16="http://schemas.microsoft.com/office/drawing/2014/main" id="{E6FB3664-1D5B-4249-B088-B61246C6D830}"/>
                </a:ext>
              </a:extLst>
            </p:cNvPr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y</a:t>
              </a:r>
            </a:p>
          </p:txBody>
        </p:sp>
        <p:sp>
          <p:nvSpPr>
            <p:cNvPr id="31" name="Oval 6">
              <a:extLst>
                <a:ext uri="{FF2B5EF4-FFF2-40B4-BE49-F238E27FC236}">
                  <a16:creationId xmlns:a16="http://schemas.microsoft.com/office/drawing/2014/main" id="{7532F388-A2B7-4AAB-9B4D-4DC1F47F2F69}"/>
                </a:ext>
              </a:extLst>
            </p:cNvPr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a</a:t>
              </a:r>
            </a:p>
          </p:txBody>
        </p:sp>
        <p:sp>
          <p:nvSpPr>
            <p:cNvPr id="32" name="Oval 7">
              <a:extLst>
                <a:ext uri="{FF2B5EF4-FFF2-40B4-BE49-F238E27FC236}">
                  <a16:creationId xmlns:a16="http://schemas.microsoft.com/office/drawing/2014/main" id="{56ED7EB4-99A1-437D-87EA-DB2097CF21FD}"/>
                </a:ext>
              </a:extLst>
            </p:cNvPr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m</a:t>
              </a:r>
            </a:p>
          </p:txBody>
        </p:sp>
      </p:grpSp>
      <p:graphicFrame>
        <p:nvGraphicFramePr>
          <p:cNvPr id="33" name="Table 19">
            <a:extLst>
              <a:ext uri="{FF2B5EF4-FFF2-40B4-BE49-F238E27FC236}">
                <a16:creationId xmlns:a16="http://schemas.microsoft.com/office/drawing/2014/main" id="{E5806692-A701-4705-BE9D-AAE0D50D6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831330"/>
              </p:ext>
            </p:extLst>
          </p:nvPr>
        </p:nvGraphicFramePr>
        <p:xfrm>
          <a:off x="8817361" y="1028988"/>
          <a:ext cx="2438400" cy="1478280"/>
        </p:xfrm>
        <a:graphic>
          <a:graphicData uri="http://schemas.openxmlformats.org/drawingml/2006/table">
            <a:tbl>
              <a:tblPr firstRow="1" bandRow="1"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" name="Double Bracket 10">
            <a:extLst>
              <a:ext uri="{FF2B5EF4-FFF2-40B4-BE49-F238E27FC236}">
                <a16:creationId xmlns:a16="http://schemas.microsoft.com/office/drawing/2014/main" id="{EC32E8DE-2C77-4FAF-8C76-B6859117D6A2}"/>
              </a:ext>
            </a:extLst>
          </p:cNvPr>
          <p:cNvSpPr/>
          <p:nvPr/>
        </p:nvSpPr>
        <p:spPr>
          <a:xfrm>
            <a:off x="829733" y="4825140"/>
            <a:ext cx="457200" cy="1143000"/>
          </a:xfrm>
          <a:prstGeom prst="bracketPair">
            <a:avLst>
              <a:gd name="adj" fmla="val 16667"/>
            </a:avLst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id="{FA13CC78-06A2-4408-ADE7-9ABDC56DDA5A}"/>
              </a:ext>
            </a:extLst>
          </p:cNvPr>
          <p:cNvSpPr/>
          <p:nvPr/>
        </p:nvSpPr>
        <p:spPr>
          <a:xfrm>
            <a:off x="8737600" y="2776910"/>
            <a:ext cx="25146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=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US" sz="2000" b="1" baseline="-25000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/2 +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/2</a:t>
            </a:r>
          </a:p>
          <a:p>
            <a:pPr lvl="1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=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US" sz="2000" b="1" baseline="-25000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/2 +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</a:t>
            </a:r>
            <a:endParaRPr lang="en-US" sz="2000" b="1" baseline="-25000" dirty="0">
              <a:solidFill>
                <a:srgbClr val="008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lvl="1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/2</a:t>
            </a:r>
          </a:p>
        </p:txBody>
      </p:sp>
      <p:sp>
        <p:nvSpPr>
          <p:cNvPr id="37" name="Rectangle 14">
            <a:extLst>
              <a:ext uri="{FF2B5EF4-FFF2-40B4-BE49-F238E27FC236}">
                <a16:creationId xmlns:a16="http://schemas.microsoft.com/office/drawing/2014/main" id="{BB2A5816-8BE0-4A38-90BD-D4B7EE729072}"/>
              </a:ext>
            </a:extLst>
          </p:cNvPr>
          <p:cNvSpPr/>
          <p:nvPr/>
        </p:nvSpPr>
        <p:spPr>
          <a:xfrm>
            <a:off x="3200400" y="4800600"/>
            <a:ext cx="533400" cy="1167540"/>
          </a:xfrm>
          <a:prstGeom prst="rect">
            <a:avLst/>
          </a:prstGeom>
          <a:solidFill>
            <a:sysClr val="window" lastClr="FFFFFF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8" name="Rectangle 23">
            <a:extLst>
              <a:ext uri="{FF2B5EF4-FFF2-40B4-BE49-F238E27FC236}">
                <a16:creationId xmlns:a16="http://schemas.microsoft.com/office/drawing/2014/main" id="{33711AC7-B953-414E-8719-AE395C31C2EF}"/>
              </a:ext>
            </a:extLst>
          </p:cNvPr>
          <p:cNvSpPr/>
          <p:nvPr/>
        </p:nvSpPr>
        <p:spPr>
          <a:xfrm>
            <a:off x="4038600" y="4800600"/>
            <a:ext cx="846080" cy="1167540"/>
          </a:xfrm>
          <a:prstGeom prst="rect">
            <a:avLst/>
          </a:prstGeom>
          <a:solidFill>
            <a:sysClr val="window" lastClr="FFFFFF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9" name="Rectangle 24">
            <a:extLst>
              <a:ext uri="{FF2B5EF4-FFF2-40B4-BE49-F238E27FC236}">
                <a16:creationId xmlns:a16="http://schemas.microsoft.com/office/drawing/2014/main" id="{17DDB19E-940C-4246-83B5-F8A602E52A10}"/>
              </a:ext>
            </a:extLst>
          </p:cNvPr>
          <p:cNvSpPr/>
          <p:nvPr/>
        </p:nvSpPr>
        <p:spPr>
          <a:xfrm>
            <a:off x="4974400" y="4812870"/>
            <a:ext cx="846080" cy="1167540"/>
          </a:xfrm>
          <a:prstGeom prst="rect">
            <a:avLst/>
          </a:prstGeom>
          <a:solidFill>
            <a:sysClr val="window" lastClr="FFFFFF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841E6B3E-BA21-4824-8E08-D454C334E5A1}"/>
              </a:ext>
            </a:extLst>
          </p:cNvPr>
          <p:cNvSpPr/>
          <p:nvPr/>
        </p:nvSpPr>
        <p:spPr>
          <a:xfrm>
            <a:off x="6019800" y="4729050"/>
            <a:ext cx="1608080" cy="1167540"/>
          </a:xfrm>
          <a:prstGeom prst="rect">
            <a:avLst/>
          </a:prstGeom>
          <a:solidFill>
            <a:sysClr val="window" lastClr="FFFFFF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3725EDA1-4680-48C1-B320-EEFD6CCE3F7E}"/>
              </a:ext>
            </a:extLst>
          </p:cNvPr>
          <p:cNvSpPr txBox="1"/>
          <p:nvPr/>
        </p:nvSpPr>
        <p:spPr>
          <a:xfrm>
            <a:off x="8465303" y="525509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Iteration 0, 1, 2, …</a:t>
            </a:r>
          </a:p>
        </p:txBody>
      </p:sp>
    </p:spTree>
    <p:extLst>
      <p:ext uri="{BB962C8B-B14F-4D97-AF65-F5344CB8AC3E}">
        <p14:creationId xmlns:p14="http://schemas.microsoft.com/office/powerpoint/2010/main" val="173083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5E247-BD5E-4439-9D5A-50DC211B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2162F6-4F52-4CB7-A16A-57EAEBF483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32E7A395-03D1-4281-9FFD-792831342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295400"/>
                <a:ext cx="8229600" cy="5257801"/>
              </a:xfrm>
              <a:prstGeom prst="rect">
                <a:avLst/>
              </a:prstGeom>
            </p:spPr>
            <p:txBody>
              <a:bodyPr vert="horz" lIns="54864" tIns="91440" rtlCol="0">
                <a:normAutofit/>
              </a:bodyPr>
              <a:lstStyle>
                <a:lvl1pPr marL="438912" indent="-320040" algn="l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SzPct val="80000"/>
                  <a:buFont typeface="Wingdings 2"/>
                  <a:buChar char=""/>
                  <a:defRPr kumimoji="0" sz="32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1pPr>
                <a:lvl2pPr marL="73152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100000"/>
                  <a:buFont typeface="Wingdings" pitchFamily="2" charset="2"/>
                  <a:buChar char="§"/>
                  <a:defRPr kumimoji="0" sz="28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2pPr>
                <a:lvl3pPr marL="996696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100000"/>
                  <a:buFont typeface="Wingdings" pitchFamily="2" charset="2"/>
                  <a:buChar char="§"/>
                  <a:defRPr kumimoji="0" sz="24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3pPr>
                <a:lvl4pPr marL="1216152" indent="-18288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100000"/>
                  <a:buFont typeface="Wingdings" pitchFamily="2" charset="2"/>
                  <a:buChar char="§"/>
                  <a:defRPr kumimoji="0" sz="20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4pPr>
                <a:lvl5pPr marL="1426464" indent="-18288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100000"/>
                  <a:buFont typeface="Wingdings" pitchFamily="2" charset="2"/>
                  <a:buChar char="§"/>
                  <a:defRPr kumimoji="0" lang="en-US" sz="2000" kern="1200" smtClean="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5pPr>
                <a:lvl6pPr marL="1627632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Wingdings 2"/>
                  <a:buChar char="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 2" pitchFamily="18" charset="2"/>
                  <a:buChar char="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136" indent="-18288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 2" pitchFamily="18" charset="2"/>
                  <a:buChar char="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Char char=""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Power Iteration:</a:t>
                </a:r>
              </a:p>
              <a:p>
                <a:pPr marL="731520" marR="0" lvl="1" indent="-27432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60B5CC"/>
                  </a:buClr>
                  <a:buSzPct val="10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Times New Roman" pitchFamily="18" charset="0"/>
                      </a:rPr>
                      <m:t>=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Times New Roman" pitchFamily="18" charset="0"/>
                      </a:rPr>
                      <m:t>1</m:t>
                    </m:r>
                  </m:oMath>
                </a14:m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/N</a:t>
                </a:r>
              </a:p>
              <a:p>
                <a:pPr marL="731520" marR="0" lvl="1" indent="-27432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60B5CC"/>
                  </a:buClr>
                  <a:buSzPct val="10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Times New Roman" pitchFamily="18" charset="0"/>
                  </a:rPr>
                  <a:t>1: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𝑟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′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Times New Roman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𝑖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→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731520" marR="0" lvl="1" indent="-27432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60B5CC"/>
                  </a:buClr>
                  <a:buSzPct val="10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2: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 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𝑟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=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𝑟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′</m:t>
                    </m:r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endParaRPr>
              </a:p>
              <a:p>
                <a:pPr marL="731520" marR="0" lvl="1" indent="-27432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60B5CC"/>
                  </a:buClr>
                  <a:buSzPct val="10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Goto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1</a:t>
                </a:r>
              </a:p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Char char=""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Example:</a:t>
                </a:r>
              </a:p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r</a:t>
                </a:r>
                <a:r>
                  <a:rPr kumimoji="0" lang="en-US" sz="24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		1/3	1/3	5/12	9/24		6/15</a:t>
                </a:r>
              </a:p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r</a:t>
                </a:r>
                <a:r>
                  <a:rPr kumimoji="0" lang="en-US" sz="24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a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	=	1/3	3/6	1/3	11/24	…	6/15</a:t>
                </a:r>
              </a:p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r</a:t>
                </a:r>
                <a:r>
                  <a:rPr kumimoji="0" lang="en-US" sz="24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m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		1/3	1/6	3/12	1/6		3/15</a:t>
                </a: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32E7A395-03D1-4281-9FFD-792831342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95400"/>
                <a:ext cx="8229600" cy="5257801"/>
              </a:xfrm>
              <a:prstGeom prst="rect">
                <a:avLst/>
              </a:prstGeom>
              <a:blipFill>
                <a:blip r:embed="rId2"/>
                <a:stretch>
                  <a:fillRect t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Double Bracket 10">
            <a:extLst>
              <a:ext uri="{FF2B5EF4-FFF2-40B4-BE49-F238E27FC236}">
                <a16:creationId xmlns:a16="http://schemas.microsoft.com/office/drawing/2014/main" id="{AFE2B2D6-E469-46BE-AB95-B6AA36642B30}"/>
              </a:ext>
            </a:extLst>
          </p:cNvPr>
          <p:cNvSpPr/>
          <p:nvPr/>
        </p:nvSpPr>
        <p:spPr>
          <a:xfrm>
            <a:off x="829733" y="4825140"/>
            <a:ext cx="457200" cy="1143000"/>
          </a:xfrm>
          <a:prstGeom prst="bracketPair">
            <a:avLst>
              <a:gd name="adj" fmla="val 16667"/>
            </a:avLst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2C27B9B3-19B7-41FC-B2A4-7EEF3E3EF3A3}"/>
              </a:ext>
            </a:extLst>
          </p:cNvPr>
          <p:cNvSpPr txBox="1"/>
          <p:nvPr/>
        </p:nvSpPr>
        <p:spPr>
          <a:xfrm>
            <a:off x="8465303" y="525509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Iteration 0, 1, 2, …</a:t>
            </a:r>
          </a:p>
        </p:txBody>
      </p:sp>
      <p:grpSp>
        <p:nvGrpSpPr>
          <p:cNvPr id="33" name="Group 20">
            <a:extLst>
              <a:ext uri="{FF2B5EF4-FFF2-40B4-BE49-F238E27FC236}">
                <a16:creationId xmlns:a16="http://schemas.microsoft.com/office/drawing/2014/main" id="{E4E7743A-0E70-455A-9E7E-C17FDC333731}"/>
              </a:ext>
            </a:extLst>
          </p:cNvPr>
          <p:cNvGrpSpPr/>
          <p:nvPr/>
        </p:nvGrpSpPr>
        <p:grpSpPr>
          <a:xfrm>
            <a:off x="7069080" y="1159517"/>
            <a:ext cx="1752600" cy="1371600"/>
            <a:chOff x="5715000" y="1828800"/>
            <a:chExt cx="1752600" cy="1371600"/>
          </a:xfrm>
        </p:grpSpPr>
        <p:cxnSp>
          <p:nvCxnSpPr>
            <p:cNvPr id="34" name="Straight Arrow Connector 9">
              <a:extLst>
                <a:ext uri="{FF2B5EF4-FFF2-40B4-BE49-F238E27FC236}">
                  <a16:creationId xmlns:a16="http://schemas.microsoft.com/office/drawing/2014/main" id="{E38D1E18-D468-48C0-9F37-E20F0E82E459}"/>
                </a:ext>
              </a:extLst>
            </p:cNvPr>
            <p:cNvCxnSpPr/>
            <p:nvPr/>
          </p:nvCxnSpPr>
          <p:spPr>
            <a:xfrm flipV="1">
              <a:off x="5804720" y="2254605"/>
              <a:ext cx="304800" cy="51491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35" name="Straight Arrow Connector 11">
              <a:extLst>
                <a:ext uri="{FF2B5EF4-FFF2-40B4-BE49-F238E27FC236}">
                  <a16:creationId xmlns:a16="http://schemas.microsoft.com/office/drawing/2014/main" id="{0AB65B22-3FD6-4882-8695-58AC9A3BC5A5}"/>
                </a:ext>
              </a:extLst>
            </p:cNvPr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36" name="Straight Arrow Connector 13">
              <a:extLst>
                <a:ext uri="{FF2B5EF4-FFF2-40B4-BE49-F238E27FC236}">
                  <a16:creationId xmlns:a16="http://schemas.microsoft.com/office/drawing/2014/main" id="{01EA1B2A-1362-46A5-90DB-09DA85DD3523}"/>
                </a:ext>
              </a:extLst>
            </p:cNvPr>
            <p:cNvCxnSpPr/>
            <p:nvPr/>
          </p:nvCxnSpPr>
          <p:spPr>
            <a:xfrm>
              <a:off x="6037509" y="2801691"/>
              <a:ext cx="972110" cy="7620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37" name="Straight Arrow Connector 15">
              <a:extLst>
                <a:ext uri="{FF2B5EF4-FFF2-40B4-BE49-F238E27FC236}">
                  <a16:creationId xmlns:a16="http://schemas.microsoft.com/office/drawing/2014/main" id="{675628C9-72CE-4FD0-9B20-AE07512F090F}"/>
                </a:ext>
              </a:extLst>
            </p:cNvPr>
            <p:cNvCxnSpPr/>
            <p:nvPr/>
          </p:nvCxnSpPr>
          <p:spPr>
            <a:xfrm flipH="1" flipV="1">
              <a:off x="6139113" y="2981042"/>
              <a:ext cx="972110" cy="7620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38" name="Curved Connector 17">
              <a:extLst>
                <a:ext uri="{FF2B5EF4-FFF2-40B4-BE49-F238E27FC236}">
                  <a16:creationId xmlns:a16="http://schemas.microsoft.com/office/drawing/2014/main" id="{AF3B3DDA-4494-4D9D-B0CF-54E3B0F646E2}"/>
                </a:ext>
              </a:extLst>
            </p:cNvPr>
            <p:cNvCxnSpPr>
              <a:stCxn id="39" idx="6"/>
              <a:endCxn id="39" idx="0"/>
            </p:cNvCxnSpPr>
            <p:nvPr/>
          </p:nvCxnSpPr>
          <p:spPr>
            <a:xfrm flipH="1" flipV="1">
              <a:off x="6248400" y="1828800"/>
              <a:ext cx="228600" cy="228600"/>
            </a:xfrm>
            <a:prstGeom prst="curvedConnector4">
              <a:avLst>
                <a:gd name="adj1" fmla="val -100000"/>
                <a:gd name="adj2" fmla="val 200000"/>
              </a:avLst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39" name="Oval 5">
              <a:extLst>
                <a:ext uri="{FF2B5EF4-FFF2-40B4-BE49-F238E27FC236}">
                  <a16:creationId xmlns:a16="http://schemas.microsoft.com/office/drawing/2014/main" id="{6C6E7E6C-E65C-4DE4-B5F2-49DF15D5B324}"/>
                </a:ext>
              </a:extLst>
            </p:cNvPr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y</a:t>
              </a:r>
            </a:p>
          </p:txBody>
        </p:sp>
        <p:sp>
          <p:nvSpPr>
            <p:cNvPr id="40" name="Oval 6">
              <a:extLst>
                <a:ext uri="{FF2B5EF4-FFF2-40B4-BE49-F238E27FC236}">
                  <a16:creationId xmlns:a16="http://schemas.microsoft.com/office/drawing/2014/main" id="{D0F9E548-97D9-4F20-8705-869F53ACDC08}"/>
                </a:ext>
              </a:extLst>
            </p:cNvPr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a</a:t>
              </a:r>
            </a:p>
          </p:txBody>
        </p:sp>
        <p:sp>
          <p:nvSpPr>
            <p:cNvPr id="41" name="Oval 7">
              <a:extLst>
                <a:ext uri="{FF2B5EF4-FFF2-40B4-BE49-F238E27FC236}">
                  <a16:creationId xmlns:a16="http://schemas.microsoft.com/office/drawing/2014/main" id="{C37694F4-46E0-4EF6-A203-7D01B96E1971}"/>
                </a:ext>
              </a:extLst>
            </p:cNvPr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m</a:t>
              </a:r>
            </a:p>
          </p:txBody>
        </p:sp>
      </p:grpSp>
      <p:graphicFrame>
        <p:nvGraphicFramePr>
          <p:cNvPr id="42" name="Table 19">
            <a:extLst>
              <a:ext uri="{FF2B5EF4-FFF2-40B4-BE49-F238E27FC236}">
                <a16:creationId xmlns:a16="http://schemas.microsoft.com/office/drawing/2014/main" id="{2489E4C9-1B18-436A-B2B4-7D002E468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649215"/>
              </p:ext>
            </p:extLst>
          </p:nvPr>
        </p:nvGraphicFramePr>
        <p:xfrm>
          <a:off x="8817361" y="1028988"/>
          <a:ext cx="2438400" cy="1478280"/>
        </p:xfrm>
        <a:graphic>
          <a:graphicData uri="http://schemas.openxmlformats.org/drawingml/2006/table">
            <a:tbl>
              <a:tblPr firstRow="1" bandRow="1"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" name="Rectangle 22">
            <a:extLst>
              <a:ext uri="{FF2B5EF4-FFF2-40B4-BE49-F238E27FC236}">
                <a16:creationId xmlns:a16="http://schemas.microsoft.com/office/drawing/2014/main" id="{8E375B1D-02EF-4C25-B2D0-1280D25FED6D}"/>
              </a:ext>
            </a:extLst>
          </p:cNvPr>
          <p:cNvSpPr/>
          <p:nvPr/>
        </p:nvSpPr>
        <p:spPr>
          <a:xfrm>
            <a:off x="8737600" y="2776910"/>
            <a:ext cx="25146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=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US" sz="2000" b="1" baseline="-25000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/2 +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/2</a:t>
            </a:r>
          </a:p>
          <a:p>
            <a:pPr lvl="1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=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US" sz="2000" b="1" baseline="-25000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/2 +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</a:t>
            </a:r>
            <a:endParaRPr lang="en-US" sz="2000" b="1" baseline="-25000" dirty="0">
              <a:solidFill>
                <a:srgbClr val="008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lvl="1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/2</a:t>
            </a:r>
          </a:p>
        </p:txBody>
      </p:sp>
    </p:spTree>
    <p:extLst>
      <p:ext uri="{BB962C8B-B14F-4D97-AF65-F5344CB8AC3E}">
        <p14:creationId xmlns:p14="http://schemas.microsoft.com/office/powerpoint/2010/main" val="335936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43776-6667-4F31-973B-8D7492864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Correctness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365B9C-419A-467D-B49D-1664A1DD55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b="1" dirty="0">
                    <a:solidFill>
                      <a:srgbClr val="0000FF"/>
                    </a:solidFill>
                  </a:rPr>
                  <a:t>Power iteration: </a:t>
                </a:r>
                <a:br>
                  <a:rPr lang="en-US" altLang="zh-CN" b="1" dirty="0">
                    <a:solidFill>
                      <a:srgbClr val="0000FF"/>
                    </a:solidFill>
                  </a:rPr>
                </a:br>
                <a:r>
                  <a:rPr lang="en-US" altLang="zh-CN" dirty="0"/>
                  <a:t>A method for finding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dominant eigenvector </a:t>
                </a:r>
                <a:r>
                  <a:rPr lang="en-US" altLang="zh-CN" dirty="0"/>
                  <a:t>(the vector corresponding to 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largest</a:t>
                </a:r>
                <a:r>
                  <a:rPr lang="en-US" altLang="zh-CN" dirty="0"/>
                  <a:t> eigenvalue)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𝑴</m:t>
                    </m:r>
                    <m:r>
                      <a:rPr lang="en-US" altLang="zh-CN" b="1" i="1" smtClean="0"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en-US" altLang="zh-CN" b="1" i="1">
                            <a:latin typeface="Cambria Math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  <m:r>
                          <a:rPr lang="en-US" altLang="zh-CN" b="1" i="1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</a:rPr>
                      <m:t>𝑴</m:t>
                    </m:r>
                    <m:r>
                      <a:rPr lang="en-US" altLang="zh-CN" b="1" i="1"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𝒓</m:t>
                        </m:r>
                      </m:e>
                      <m:sup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𝑴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/>
                          </a:rPr>
                          <m:t>𝑴</m:t>
                        </m:r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𝒓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𝑴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𝒓</m:t>
                        </m:r>
                      </m:e>
                      <m:sup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𝟎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en-US" altLang="zh-CN" b="1" i="1">
                            <a:latin typeface="Cambria Math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𝟑</m:t>
                        </m:r>
                        <m:r>
                          <a:rPr lang="en-US" altLang="zh-CN" b="1" i="1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</a:rPr>
                      <m:t>𝑴</m:t>
                    </m:r>
                    <m:r>
                      <a:rPr lang="en-US" altLang="zh-CN" b="1" i="1"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𝒓</m:t>
                        </m:r>
                      </m:e>
                      <m:sup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e>
                        </m:d>
                      </m:sup>
                    </m:sSup>
                    <m:r>
                      <a:rPr lang="en-US" altLang="zh-CN" b="1" i="1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</a:rPr>
                      <m:t>𝑴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𝑴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𝒓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b="1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𝑴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𝟑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𝒓</m:t>
                        </m:r>
                      </m:e>
                      <m:sup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𝟎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b="1" dirty="0"/>
              </a:p>
              <a:p>
                <a:r>
                  <a:rPr lang="en-US" altLang="zh-CN" b="1" dirty="0">
                    <a:solidFill>
                      <a:srgbClr val="D60093"/>
                    </a:solidFill>
                  </a:rPr>
                  <a:t>Claim:</a:t>
                </a:r>
                <a:r>
                  <a:rPr lang="en-US" altLang="zh-CN" dirty="0">
                    <a:solidFill>
                      <a:srgbClr val="D60093"/>
                    </a:solidFill>
                  </a:rPr>
                  <a:t> </a:t>
                </a:r>
                <a:br>
                  <a:rPr lang="en-US" altLang="zh-CN" dirty="0">
                    <a:solidFill>
                      <a:srgbClr val="D60093"/>
                    </a:solidFill>
                  </a:rPr>
                </a:br>
                <a:r>
                  <a:rPr lang="en-US" altLang="zh-CN" dirty="0"/>
                  <a:t>Sequence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𝑴</m:t>
                    </m:r>
                    <m:r>
                      <a:rPr lang="en-US" altLang="zh-CN" b="1" i="1"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𝒓</m:t>
                        </m:r>
                      </m:e>
                      <m:sup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𝟎</m:t>
                            </m:r>
                          </m:e>
                        </m:d>
                      </m:sup>
                    </m:sSup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𝑴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𝒓</m:t>
                        </m:r>
                      </m:e>
                      <m:sup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𝟎</m:t>
                            </m:r>
                          </m:e>
                        </m:d>
                      </m:sup>
                    </m:sSup>
                    <m:r>
                      <a:rPr lang="en-US" altLang="zh-CN" b="1" i="1" smtClean="0">
                        <a:latin typeface="Cambria Math"/>
                      </a:rPr>
                      <m:t>,…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𝑴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𝒌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𝒓</m:t>
                        </m:r>
                      </m:e>
                      <m:sup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𝟎</m:t>
                            </m:r>
                          </m:e>
                        </m:d>
                      </m:sup>
                    </m:sSup>
                    <m:r>
                      <a:rPr lang="en-US" altLang="zh-CN" b="1" i="1" smtClean="0">
                        <a:latin typeface="Cambria Math"/>
                      </a:rPr>
                      <m:t>,…</m:t>
                    </m:r>
                  </m:oMath>
                </a14:m>
                <a:r>
                  <a:rPr lang="en-US" altLang="zh-CN" dirty="0"/>
                  <a:t> approaches 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dominant eigenvector </a:t>
                </a:r>
                <a:r>
                  <a:rPr lang="en-US" altLang="zh-CN" dirty="0"/>
                  <a:t>of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𝑴</m:t>
                    </m:r>
                  </m:oMath>
                </a14:m>
                <a:endParaRPr lang="en-US" altLang="zh-CN" b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365B9C-419A-467D-B49D-1664A1DD55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682" r="-2261" b="-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DB1CA3-06D7-4471-923A-3D71209475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8022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3C2ED-B51A-4B03-845F-1777D5A22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Correctness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DBD9D58-0BB8-48C1-B36C-E40DF4B56B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 b="1" dirty="0">
                    <a:solidFill>
                      <a:srgbClr val="D60093"/>
                    </a:solidFill>
                  </a:rPr>
                  <a:t>Claim:</a:t>
                </a:r>
                <a:r>
                  <a:rPr lang="en-US" altLang="zh-CN" dirty="0">
                    <a:solidFill>
                      <a:srgbClr val="D60093"/>
                    </a:solidFill>
                  </a:rPr>
                  <a:t> </a:t>
                </a:r>
                <a:r>
                  <a:rPr lang="en-US" altLang="zh-CN" dirty="0"/>
                  <a:t>Sequence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𝑴</m:t>
                    </m:r>
                    <m:r>
                      <a:rPr lang="en-US" altLang="zh-CN" b="1" i="1"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𝒓</m:t>
                        </m:r>
                      </m:e>
                      <m:sup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𝟎</m:t>
                            </m:r>
                          </m:e>
                        </m:d>
                      </m:sup>
                    </m:sSup>
                    <m:r>
                      <a:rPr lang="en-US" altLang="zh-CN" b="1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𝑴</m:t>
                        </m:r>
                      </m:e>
                      <m:sup>
                        <m:r>
                          <a:rPr lang="en-US" altLang="zh-CN" b="1" i="1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𝒓</m:t>
                        </m:r>
                      </m:e>
                      <m:sup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𝟎</m:t>
                            </m:r>
                          </m:e>
                        </m:d>
                      </m:sup>
                    </m:sSup>
                    <m:r>
                      <a:rPr lang="en-US" altLang="zh-CN" b="1" i="1">
                        <a:latin typeface="Cambria Math"/>
                      </a:rPr>
                      <m:t>,…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𝑴</m:t>
                        </m:r>
                      </m:e>
                      <m:sup>
                        <m:r>
                          <a:rPr lang="en-US" altLang="zh-CN" b="1" i="1">
                            <a:latin typeface="Cambria Math"/>
                          </a:rPr>
                          <m:t>𝒌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𝒓</m:t>
                        </m:r>
                      </m:e>
                      <m:sup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𝟎</m:t>
                            </m:r>
                          </m:e>
                        </m:d>
                      </m:sup>
                    </m:sSup>
                    <m:r>
                      <a:rPr lang="en-US" altLang="zh-CN" b="1" i="1">
                        <a:latin typeface="Cambria Math"/>
                      </a:rPr>
                      <m:t>,…</m:t>
                    </m:r>
                  </m:oMath>
                </a14:m>
                <a:r>
                  <a:rPr lang="en-US" altLang="zh-CN" dirty="0"/>
                  <a:t> approaches the dominant eigenvector of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</a:rPr>
                      <m:t>𝑴</m:t>
                    </m:r>
                  </m:oMath>
                </a14:m>
                <a:endParaRPr lang="en-US" altLang="zh-CN" b="1" dirty="0"/>
              </a:p>
              <a:p>
                <a:r>
                  <a:rPr lang="en-US" altLang="zh-CN" b="1" dirty="0">
                    <a:solidFill>
                      <a:srgbClr val="008000"/>
                    </a:solidFill>
                  </a:rPr>
                  <a:t>Proof:</a:t>
                </a:r>
              </a:p>
              <a:p>
                <a:pPr lvl="1"/>
                <a:r>
                  <a:rPr lang="en-US" altLang="zh-CN" dirty="0"/>
                  <a:t>Assume </a:t>
                </a:r>
                <a:r>
                  <a:rPr lang="en-US" altLang="zh-CN" b="1" i="1" dirty="0"/>
                  <a:t>M</a:t>
                </a:r>
                <a:r>
                  <a:rPr lang="en-US" altLang="zh-CN" dirty="0"/>
                  <a:t> has </a:t>
                </a:r>
                <a:r>
                  <a:rPr lang="en-US" altLang="zh-CN" b="1" i="1" dirty="0"/>
                  <a:t>n</a:t>
                </a:r>
                <a:r>
                  <a:rPr lang="en-US" altLang="zh-CN" dirty="0"/>
                  <a:t> linearly independent eigenvectors,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b="0" i="1" dirty="0" smtClean="0">
                        <a:latin typeface="Cambria Math"/>
                      </a:rPr>
                      <m:t>…,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with corresponding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,</m:t>
                    </m:r>
                    <m:r>
                      <a:rPr lang="en-US" altLang="zh-CN" b="0" i="1" dirty="0" smtClean="0">
                        <a:latin typeface="Cambria Math"/>
                      </a:rPr>
                      <m:t> …,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/>
                      </a:rPr>
                      <m:t>&gt;</m:t>
                    </m:r>
                    <m:r>
                      <a:rPr lang="en-US" altLang="zh-CN" i="1" dirty="0">
                        <a:latin typeface="Cambria Math"/>
                      </a:rPr>
                      <m:t>…</m:t>
                    </m:r>
                    <m:r>
                      <a:rPr lang="en-US" altLang="zh-CN" b="0" i="1" dirty="0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form a basis and thus we can write: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/>
                              </a:rPr>
                              <m:t>(0)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/>
                      </a:rPr>
                      <m:t>+</m:t>
                    </m:r>
                    <m:r>
                      <a:rPr lang="en-US" altLang="zh-CN" i="1" dirty="0">
                        <a:latin typeface="Cambria Math"/>
                      </a:rPr>
                      <m:t>…</m:t>
                    </m:r>
                    <m:r>
                      <a:rPr lang="en-US" altLang="zh-CN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b="0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𝑴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/>
                          </a:rPr>
                          <m:t>(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𝟎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zh-CN" b="1" i="1" dirty="0" smtClean="0">
                        <a:latin typeface="Cambria Math"/>
                      </a:rPr>
                      <m:t>=</m:t>
                    </m:r>
                    <m:r>
                      <a:rPr lang="en-US" altLang="zh-CN" b="1" i="1" dirty="0" smtClean="0">
                        <a:latin typeface="Cambria Math"/>
                      </a:rPr>
                      <m:t>𝑴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dirty="0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dirty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dirty="0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dirty="0">
                            <a:latin typeface="Cambria Math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b="1" i="1" dirty="0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1" dirty="0"/>
              </a:p>
              <a:p>
                <a:pPr marL="457200" lvl="1" indent="0">
                  <a:buNone/>
                </a:pPr>
                <a:r>
                  <a:rPr lang="en-US" altLang="zh-CN" dirty="0"/>
                  <a:t>      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/>
                      </a:rPr>
                      <m:t>(</m:t>
                    </m:r>
                    <m:r>
                      <a:rPr lang="en-US" altLang="zh-CN" b="0" i="1" dirty="0" smtClean="0">
                        <a:latin typeface="Cambria Math"/>
                      </a:rPr>
                      <m:t>𝑀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/>
                      </a:rPr>
                      <m:t>)</m:t>
                    </m:r>
                    <m:r>
                      <a:rPr lang="en-US" altLang="zh-CN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/>
                      </a:rPr>
                      <m:t>(</m:t>
                    </m:r>
                    <m:r>
                      <a:rPr lang="en-US" altLang="zh-CN" b="0" i="1" dirty="0" smtClean="0">
                        <a:latin typeface="Cambria Math"/>
                      </a:rPr>
                      <m:t>𝑀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/>
                      </a:rPr>
                      <m:t>)</m:t>
                    </m:r>
                    <m:r>
                      <a:rPr lang="en-US" altLang="zh-CN" i="1" dirty="0">
                        <a:latin typeface="Cambria Math"/>
                      </a:rPr>
                      <m:t>+…+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b="0" i="1" dirty="0" smtClean="0">
                        <a:latin typeface="Cambria Math"/>
                      </a:rPr>
                      <m:t>(</m:t>
                    </m:r>
                    <m:r>
                      <a:rPr lang="en-US" altLang="zh-CN" b="0" i="1" dirty="0" smtClean="0">
                        <a:latin typeface="Cambria Math"/>
                      </a:rPr>
                      <m:t>𝑀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    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)+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)+…+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b="1" dirty="0">
                    <a:solidFill>
                      <a:srgbClr val="008000"/>
                    </a:solidFill>
                  </a:rPr>
                  <a:t>Repeated multiplication on both sides produces</a:t>
                </a:r>
              </a:p>
              <a:p>
                <a:pPr marL="457200" lvl="1" indent="0">
                  <a:buNone/>
                </a:pPr>
                <a:r>
                  <a:rPr lang="en-US" altLang="zh-CN" b="0" dirty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𝑀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altLang="zh-CN" i="1" dirty="0">
                            <a:latin typeface="Cambria Math"/>
                          </a:rPr>
                          <m:t>(0)</m:t>
                        </m:r>
                      </m:sup>
                    </m:sSup>
                    <m:r>
                      <a:rPr lang="en-US" altLang="zh-CN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)+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)+…+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DBD9D58-0BB8-48C1-B36C-E40DF4B56B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3" t="-2692" r="-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C077A0-E14A-4809-B792-620AAA770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91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6200"/>
            <a:ext cx="9144000" cy="987552"/>
          </a:xfrm>
        </p:spPr>
        <p:txBody>
          <a:bodyPr>
            <a:normAutofit/>
          </a:bodyPr>
          <a:lstStyle/>
          <a:p>
            <a:r>
              <a:rPr lang="en-US" dirty="0"/>
              <a:t>Graph Data: Technological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19B12225-5612-419B-A8D5-4B8EEE4C217E}" type="slidenum">
              <a:rPr lang="en-US">
                <a:solidFill>
                  <a:prstClr val="black">
                    <a:tint val="95000"/>
                  </a:prstClr>
                </a:solidFill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</a:t>
            </a:fld>
            <a:endParaRPr lang="en-US">
              <a:solidFill>
                <a:prstClr val="black">
                  <a:tint val="95000"/>
                </a:prstClr>
              </a:solidFill>
              <a:ea typeface="+mn-ea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387" y="1371600"/>
            <a:ext cx="4931229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78423" y="5292804"/>
            <a:ext cx="36351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orbel"/>
                <a:ea typeface="+mn-ea"/>
              </a:rPr>
              <a:t>Seven Bridges of </a:t>
            </a:r>
            <a:r>
              <a:rPr lang="en-US" sz="2000" b="1" dirty="0" err="1">
                <a:solidFill>
                  <a:prstClr val="black"/>
                </a:solidFill>
                <a:latin typeface="Corbel"/>
                <a:ea typeface="+mn-ea"/>
              </a:rPr>
              <a:t>Königsberg</a:t>
            </a:r>
            <a:br>
              <a:rPr lang="en-US" sz="2000" b="1" dirty="0">
                <a:solidFill>
                  <a:prstClr val="black"/>
                </a:solidFill>
                <a:latin typeface="Corbel"/>
                <a:ea typeface="+mn-ea"/>
              </a:rPr>
            </a:br>
            <a:r>
              <a:rPr lang="en-US" sz="1800" b="1" dirty="0">
                <a:solidFill>
                  <a:prstClr val="white">
                    <a:lumMod val="50000"/>
                  </a:prstClr>
                </a:solidFill>
                <a:latin typeface="Corbel"/>
                <a:ea typeface="+mn-ea"/>
              </a:rPr>
              <a:t>[Euler, 1735]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orbel"/>
                <a:ea typeface="+mn-ea"/>
              </a:rPr>
              <a:t>Return to the starting point by traveling each link of the graph once and only once.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5232400"/>
            <a:ext cx="1752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43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BFA782-6AAC-4F05-B9A4-DC063A7D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Correctness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B1A25B-02FC-4FF4-856D-F80E073CD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altLang="zh-CN" b="1" dirty="0">
                    <a:solidFill>
                      <a:srgbClr val="D60093"/>
                    </a:solidFill>
                  </a:rPr>
                  <a:t>Claim:</a:t>
                </a:r>
                <a:r>
                  <a:rPr lang="en-US" altLang="zh-CN" dirty="0">
                    <a:solidFill>
                      <a:srgbClr val="D60093"/>
                    </a:solidFill>
                  </a:rPr>
                  <a:t> </a:t>
                </a:r>
                <a:r>
                  <a:rPr lang="en-US" altLang="zh-CN" dirty="0"/>
                  <a:t>Sequence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𝑴</m:t>
                    </m:r>
                    <m:r>
                      <a:rPr lang="en-US" altLang="zh-CN" b="1" i="1"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𝒓</m:t>
                        </m:r>
                      </m:e>
                      <m:sup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𝟎</m:t>
                            </m:r>
                          </m:e>
                        </m:d>
                      </m:sup>
                    </m:sSup>
                    <m:r>
                      <a:rPr lang="en-US" altLang="zh-CN" b="1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𝑴</m:t>
                        </m:r>
                      </m:e>
                      <m:sup>
                        <m:r>
                          <a:rPr lang="en-US" altLang="zh-CN" b="1" i="1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𝒓</m:t>
                        </m:r>
                      </m:e>
                      <m:sup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𝟎</m:t>
                            </m:r>
                          </m:e>
                        </m:d>
                      </m:sup>
                    </m:sSup>
                    <m:r>
                      <a:rPr lang="en-US" altLang="zh-CN" b="1" i="1">
                        <a:latin typeface="Cambria Math"/>
                      </a:rPr>
                      <m:t>,…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𝑴</m:t>
                        </m:r>
                      </m:e>
                      <m:sup>
                        <m:r>
                          <a:rPr lang="en-US" altLang="zh-CN" b="1" i="1">
                            <a:latin typeface="Cambria Math"/>
                          </a:rPr>
                          <m:t>𝒌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𝒓</m:t>
                        </m:r>
                      </m:e>
                      <m:sup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𝟎</m:t>
                            </m:r>
                          </m:e>
                        </m:d>
                      </m:sup>
                    </m:sSup>
                    <m:r>
                      <a:rPr lang="en-US" altLang="zh-CN" b="1" i="1">
                        <a:latin typeface="Cambria Math"/>
                      </a:rPr>
                      <m:t>,…</m:t>
                    </m:r>
                  </m:oMath>
                </a14:m>
                <a:r>
                  <a:rPr lang="en-US" altLang="zh-CN" dirty="0"/>
                  <a:t> approaches the dominant eigenvector of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/>
                      </a:rPr>
                      <m:t>𝑴</m:t>
                    </m:r>
                  </m:oMath>
                </a14:m>
                <a:endParaRPr lang="en-US" altLang="zh-CN" b="1" dirty="0"/>
              </a:p>
              <a:p>
                <a:r>
                  <a:rPr lang="en-US" altLang="zh-CN" b="1" dirty="0">
                    <a:solidFill>
                      <a:srgbClr val="008000"/>
                    </a:solidFill>
                  </a:rPr>
                  <a:t>Proof (continued):</a:t>
                </a:r>
              </a:p>
              <a:p>
                <a:pPr lvl="1"/>
                <a:r>
                  <a:rPr lang="en-US" altLang="zh-CN" dirty="0">
                    <a:solidFill>
                      <a:srgbClr val="008000"/>
                    </a:solidFill>
                  </a:rPr>
                  <a:t>Repeated multiplication on both sides produces</a:t>
                </a:r>
              </a:p>
              <a:p>
                <a:pPr marL="457200" lvl="1" indent="0">
                  <a:buNone/>
                </a:pPr>
                <a:r>
                  <a:rPr lang="en-US" altLang="zh-CN" dirty="0">
                    <a:solidFill>
                      <a:srgbClr val="008000"/>
                    </a:solidFill>
                  </a:rPr>
                  <a:t>  </a:t>
                </a:r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/>
                          </a:rPr>
                          <m:t>𝑀</m:t>
                        </m:r>
                      </m:e>
                      <m:sup>
                        <m:r>
                          <a:rPr lang="en-US" altLang="zh-CN" i="1" dirty="0">
                            <a:latin typeface="Cambria Math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altLang="zh-CN" i="1" dirty="0">
                            <a:latin typeface="Cambria Math"/>
                          </a:rPr>
                          <m:t>(0)</m:t>
                        </m:r>
                      </m:sup>
                    </m:sSup>
                    <m:r>
                      <a:rPr lang="en-US" altLang="zh-CN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)+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)+…+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𝑛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/>
                          </a:rPr>
                          <m:t>𝑀</m:t>
                        </m:r>
                      </m:e>
                      <m:sup>
                        <m:r>
                          <a:rPr lang="en-US" altLang="zh-CN" i="1" dirty="0">
                            <a:latin typeface="Cambria Math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altLang="zh-CN" i="1" dirty="0">
                            <a:latin typeface="Cambria Math"/>
                          </a:rPr>
                          <m:t>(0)</m:t>
                        </m:r>
                      </m:sup>
                    </m:sSup>
                    <m:r>
                      <a:rPr lang="en-US" altLang="zh-CN" i="1" dirty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  <m:sup/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  <m:sup/>
                                    </m:sSub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  <m:sup/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  <m:sup/>
                                    </m:sSub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i="1" dirty="0"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  <m:sup/>
                    </m:sSubSup>
                    <m:r>
                      <a:rPr lang="en-US" altLang="zh-CN" b="0" i="1" smtClean="0">
                        <a:latin typeface="Cambria Math"/>
                      </a:rPr>
                      <m:t>&gt;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  <m:sup/>
                    </m:sSubSup>
                  </m:oMath>
                </a14:m>
                <a:r>
                  <a:rPr lang="en-US" altLang="zh-CN" dirty="0"/>
                  <a:t> then fractions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b>
                          <m:sup/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sub>
                          <m:sup/>
                        </m:sSubSup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3</m:t>
                            </m:r>
                          </m:sub>
                          <m:sup/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sub>
                          <m:sup/>
                        </m:sSubSup>
                      </m:den>
                    </m:f>
                    <m:r>
                      <a:rPr lang="en-US" altLang="zh-CN" b="0" i="1" smtClean="0">
                        <a:latin typeface="Cambria Math"/>
                      </a:rPr>
                      <m:t>…&lt;1</m:t>
                    </m:r>
                  </m:oMath>
                </a14:m>
                <a:r>
                  <a:rPr lang="en-US" altLang="zh-CN" dirty="0"/>
                  <a:t> </a:t>
                </a:r>
                <a:br>
                  <a:rPr lang="en-US" altLang="zh-CN" dirty="0"/>
                </a:br>
                <a:r>
                  <a:rPr lang="en-US" altLang="zh-CN" dirty="0"/>
                  <a:t>and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/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 dirty="0"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altLang="zh-CN" b="0" i="1" dirty="0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CN" dirty="0"/>
                  <a:t> as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𝑘</m:t>
                    </m:r>
                    <m:r>
                      <a:rPr lang="en-US" altLang="zh-CN" b="0" i="1" smtClean="0">
                        <a:latin typeface="Cambria Math"/>
                      </a:rPr>
                      <m:t>→∞</m:t>
                    </m:r>
                  </m:oMath>
                </a14:m>
                <a:r>
                  <a:rPr lang="en-US" altLang="zh-CN" dirty="0"/>
                  <a:t>  (for all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𝑖</m:t>
                    </m:r>
                    <m:r>
                      <a:rPr lang="en-US" altLang="zh-CN" i="1" dirty="0" smtClean="0">
                        <a:latin typeface="Cambria Math"/>
                      </a:rPr>
                      <m:t>=2…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dirty="0"/>
                  <a:t>).</a:t>
                </a:r>
              </a:p>
              <a:p>
                <a:pPr lvl="1"/>
                <a:r>
                  <a:rPr lang="en-US" altLang="zh-CN" sz="3300" b="1" dirty="0">
                    <a:solidFill>
                      <a:srgbClr val="0000FF"/>
                    </a:solidFill>
                  </a:rPr>
                  <a:t>Thus: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3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3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𝑴</m:t>
                        </m:r>
                      </m:e>
                      <m:sup>
                        <m:r>
                          <a:rPr lang="en-US" altLang="zh-CN" sz="33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𝒌</m:t>
                        </m:r>
                      </m:sup>
                    </m:sSup>
                    <m:sSup>
                      <m:sSupPr>
                        <m:ctrlPr>
                          <a:rPr lang="en-US" altLang="zh-CN" sz="33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3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en-US" altLang="zh-CN" sz="33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CN" sz="33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n-US" altLang="zh-CN" sz="33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zh-CN" sz="3300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≈</m:t>
                    </m:r>
                    <m:sSub>
                      <m:sSubPr>
                        <m:ctrlPr>
                          <a:rPr lang="en-US" altLang="zh-CN" sz="33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3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zh-CN" sz="33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altLang="zh-CN" sz="33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33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3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33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3300" b="1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𝒌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33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300" b="1" i="1" dirty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300" b="1" i="1" dirty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3300" b="1" dirty="0">
                  <a:solidFill>
                    <a:srgbClr val="0000FF"/>
                  </a:solidFill>
                </a:endParaRPr>
              </a:p>
              <a:p>
                <a:pPr lvl="2"/>
                <a:r>
                  <a:rPr lang="en-US" altLang="zh-CN" dirty="0"/>
                  <a:t>Note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CN" dirty="0"/>
                  <a:t> then the method won’t converge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B1A25B-02FC-4FF4-856D-F80E073CD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7" t="-2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C43AD0-0F53-4E7A-A271-2FA0ADF2F4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9821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0314D-1E18-4E27-A699-DF2AF0D4F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Perspective of Random Walk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73A4F2F-D660-4F4F-8E0F-3A9F5E5E3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38912" indent="-320040" fontAlgn="auto">
                  <a:spcBef>
                    <a:spcPts val="0"/>
                  </a:spcBef>
                  <a:spcAft>
                    <a:spcPts val="0"/>
                  </a:spcAft>
                  <a:buFont typeface="Wingdings 2"/>
                  <a:buChar char=""/>
                  <a:defRPr/>
                </a:pPr>
                <a:r>
                  <a:rPr lang="en-US" altLang="zh-CN" b="1" dirty="0">
                    <a:solidFill>
                      <a:srgbClr val="0000FF"/>
                    </a:solidFill>
                    <a:ea typeface="+mn-ea"/>
                  </a:rPr>
                  <a:t>Imagine a random web surfer:</a:t>
                </a:r>
              </a:p>
              <a:p>
                <a:pPr lvl="1">
                  <a:defRPr/>
                </a:pPr>
                <a:r>
                  <a:rPr lang="en-US" altLang="zh-CN" dirty="0">
                    <a:ea typeface="+mn-ea"/>
                  </a:rPr>
                  <a:t>At any time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𝒕</m:t>
                    </m:r>
                  </m:oMath>
                </a14:m>
                <a:r>
                  <a:rPr lang="en-US" altLang="zh-CN" dirty="0">
                    <a:ea typeface="+mn-ea"/>
                  </a:rPr>
                  <a:t>, surfer is on some page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𝒊</m:t>
                    </m:r>
                  </m:oMath>
                </a14:m>
                <a:endParaRPr lang="en-US" altLang="zh-CN" b="1" dirty="0"/>
              </a:p>
              <a:p>
                <a:pPr lvl="1">
                  <a:defRPr/>
                </a:pPr>
                <a:r>
                  <a:rPr lang="en-US" altLang="zh-CN" dirty="0">
                    <a:ea typeface="+mn-ea"/>
                  </a:rPr>
                  <a:t>At time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𝒕</m:t>
                    </m:r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+</m:t>
                    </m:r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𝟏</m:t>
                    </m:r>
                  </m:oMath>
                </a14:m>
                <a:r>
                  <a:rPr lang="en-US" altLang="zh-CN" dirty="0">
                    <a:ea typeface="+mn-ea"/>
                  </a:rPr>
                  <a:t>, the surfer follows an </a:t>
                </a:r>
                <a:br>
                  <a:rPr lang="en-US" altLang="zh-CN" dirty="0">
                    <a:ea typeface="+mn-ea"/>
                  </a:rPr>
                </a:br>
                <a:r>
                  <a:rPr lang="en-US" altLang="zh-CN" dirty="0">
                    <a:ea typeface="+mn-ea"/>
                  </a:rPr>
                  <a:t>out-link from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𝒊</m:t>
                    </m:r>
                  </m:oMath>
                </a14:m>
                <a:r>
                  <a:rPr lang="en-US" altLang="zh-CN" dirty="0">
                    <a:ea typeface="+mn-ea"/>
                  </a:rPr>
                  <a:t> uniformly at random</a:t>
                </a:r>
              </a:p>
              <a:p>
                <a:pPr lvl="1">
                  <a:defRPr/>
                </a:pPr>
                <a:r>
                  <a:rPr lang="en-US" altLang="zh-CN" dirty="0">
                    <a:ea typeface="+mn-ea"/>
                  </a:rPr>
                  <a:t>Ends up on some page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𝒋</m:t>
                    </m:r>
                  </m:oMath>
                </a14:m>
                <a:r>
                  <a:rPr lang="en-US" altLang="zh-CN" dirty="0">
                    <a:ea typeface="+mn-ea"/>
                  </a:rPr>
                  <a:t> linked from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𝒊</m:t>
                    </m:r>
                  </m:oMath>
                </a14:m>
                <a:endParaRPr lang="en-US" altLang="zh-CN" b="1" dirty="0">
                  <a:cs typeface="Times New Roman" pitchFamily="18" charset="0"/>
                </a:endParaRPr>
              </a:p>
              <a:p>
                <a:pPr lvl="1">
                  <a:defRPr/>
                </a:pPr>
                <a:r>
                  <a:rPr lang="en-US" altLang="zh-CN" dirty="0">
                    <a:ea typeface="+mn-ea"/>
                  </a:rPr>
                  <a:t>Process repeats indefinitely</a:t>
                </a:r>
              </a:p>
              <a:p>
                <a:pPr marL="438912" indent="-320040" fontAlgn="auto">
                  <a:spcBef>
                    <a:spcPts val="0"/>
                  </a:spcBef>
                  <a:spcAft>
                    <a:spcPts val="0"/>
                  </a:spcAft>
                  <a:buFont typeface="Wingdings 2"/>
                  <a:buChar char=""/>
                  <a:defRPr/>
                </a:pPr>
                <a:r>
                  <a:rPr lang="en-US" altLang="zh-CN" b="1" dirty="0">
                    <a:solidFill>
                      <a:srgbClr val="D60093"/>
                    </a:solidFill>
                    <a:ea typeface="+mn-ea"/>
                  </a:rPr>
                  <a:t>Let:</a:t>
                </a:r>
              </a:p>
              <a:p>
                <a:pPr marL="807085" lvl="1" indent="-457200">
                  <a:spcBef>
                    <a:spcPts val="0"/>
                  </a:spcBef>
                  <a:buFont typeface="Wingdings" panose="05000000000000000000" pitchFamily="2" charset="2"/>
                  <a:buChar char="p"/>
                  <a:defRPr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𝒕</m:t>
                    </m:r>
                    <m:r>
                      <a:rPr lang="en-US" altLang="zh-CN" b="1" i="1" dirty="0"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a typeface="+mn-ea"/>
                  </a:rPr>
                  <a:t> … vector whose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𝒊</m:t>
                    </m:r>
                  </m:oMath>
                </a14:m>
                <a:r>
                  <a:rPr lang="en-US" altLang="zh-CN" baseline="30000" dirty="0" err="1">
                    <a:ea typeface="+mn-ea"/>
                  </a:rPr>
                  <a:t>th</a:t>
                </a:r>
                <a:r>
                  <a:rPr lang="en-US" altLang="zh-CN" dirty="0">
                    <a:ea typeface="+mn-ea"/>
                  </a:rPr>
                  <a:t> coordinate is the prob. that the surfer is at page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𝒊</m:t>
                    </m:r>
                  </m:oMath>
                </a14:m>
                <a:r>
                  <a:rPr lang="en-US" altLang="zh-CN" dirty="0">
                    <a:ea typeface="+mn-ea"/>
                  </a:rPr>
                  <a:t> at time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𝒕</m:t>
                    </m:r>
                  </m:oMath>
                </a14:m>
                <a:endParaRPr lang="en-US" altLang="zh-CN" b="1" dirty="0"/>
              </a:p>
              <a:p>
                <a:pPr lvl="1">
                  <a:defRPr/>
                </a:pPr>
                <a:r>
                  <a:rPr lang="en-US" altLang="zh-CN" dirty="0">
                    <a:cs typeface="Times New Roman" pitchFamily="18" charset="0"/>
                  </a:rPr>
                  <a:t>So,</a:t>
                </a:r>
                <a:r>
                  <a:rPr lang="en-US" altLang="zh-CN" b="1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𝒕</m:t>
                    </m:r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a typeface="+mn-ea"/>
                  </a:rPr>
                  <a:t> is a probability distribution over pages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73A4F2F-D660-4F4F-8E0F-3A9F5E5E3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682" b="-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6D9D5E-1FE6-476E-AEA4-0ECE3E55B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graphicFrame>
        <p:nvGraphicFramePr>
          <p:cNvPr id="46" name="Object 14">
            <a:extLst>
              <a:ext uri="{FF2B5EF4-FFF2-40B4-BE49-F238E27FC236}">
                <a16:creationId xmlns:a16="http://schemas.microsoft.com/office/drawing/2014/main" id="{8E5E9328-8470-48BB-BB5E-5CD7B17808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211423"/>
              </p:ext>
            </p:extLst>
          </p:nvPr>
        </p:nvGraphicFramePr>
        <p:xfrm>
          <a:off x="9480376" y="2143924"/>
          <a:ext cx="2000250" cy="98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7" name="Equation" r:id="rId4" imgW="876240" imgH="431640" progId="Equation.3">
                  <p:embed/>
                </p:oleObj>
              </mc:Choice>
              <mc:Fallback>
                <p:oleObj name="Equation" r:id="rId4" imgW="876240" imgH="431640" progId="Equation.3">
                  <p:embed/>
                  <p:pic>
                    <p:nvPicPr>
                      <p:cNvPr id="6" name="Object 14">
                        <a:extLst>
                          <a:ext uri="{FF2B5EF4-FFF2-40B4-BE49-F238E27FC236}">
                            <a16:creationId xmlns:a16="http://schemas.microsoft.com/office/drawing/2014/main" id="{CB535280-2352-4FDD-AEB7-D0F6B5AB0F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80376" y="2143924"/>
                        <a:ext cx="2000250" cy="98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Oval 16">
            <a:extLst>
              <a:ext uri="{FF2B5EF4-FFF2-40B4-BE49-F238E27FC236}">
                <a16:creationId xmlns:a16="http://schemas.microsoft.com/office/drawing/2014/main" id="{2DB1D069-E959-46E2-A362-949ADC00B9C2}"/>
              </a:ext>
            </a:extLst>
          </p:cNvPr>
          <p:cNvSpPr/>
          <p:nvPr/>
        </p:nvSpPr>
        <p:spPr>
          <a:xfrm>
            <a:off x="10131922" y="1838949"/>
            <a:ext cx="419358" cy="416891"/>
          </a:xfrm>
          <a:prstGeom prst="ellipse">
            <a:avLst/>
          </a:prstGeom>
          <a:solidFill>
            <a:srgbClr val="FF0000"/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j</a:t>
            </a:r>
          </a:p>
        </p:txBody>
      </p:sp>
      <p:cxnSp>
        <p:nvCxnSpPr>
          <p:cNvPr id="50" name="Straight Arrow Connector 18">
            <a:extLst>
              <a:ext uri="{FF2B5EF4-FFF2-40B4-BE49-F238E27FC236}">
                <a16:creationId xmlns:a16="http://schemas.microsoft.com/office/drawing/2014/main" id="{F870BEB9-C510-4FCD-AE45-2BA9077AE139}"/>
              </a:ext>
            </a:extLst>
          </p:cNvPr>
          <p:cNvCxnSpPr>
            <a:cxnSpLocks/>
          </p:cNvCxnSpPr>
          <p:nvPr/>
        </p:nvCxnSpPr>
        <p:spPr>
          <a:xfrm>
            <a:off x="9848547" y="904569"/>
            <a:ext cx="410375" cy="944633"/>
          </a:xfrm>
          <a:prstGeom prst="straightConnector1">
            <a:avLst/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cxnSp>
        <p:nvCxnSpPr>
          <p:cNvPr id="52" name="Straight Arrow Connector 19">
            <a:extLst>
              <a:ext uri="{FF2B5EF4-FFF2-40B4-BE49-F238E27FC236}">
                <a16:creationId xmlns:a16="http://schemas.microsoft.com/office/drawing/2014/main" id="{F8C374F9-61BA-41E0-85E3-DD413BCCF930}"/>
              </a:ext>
            </a:extLst>
          </p:cNvPr>
          <p:cNvCxnSpPr>
            <a:cxnSpLocks/>
          </p:cNvCxnSpPr>
          <p:nvPr/>
        </p:nvCxnSpPr>
        <p:spPr>
          <a:xfrm flipH="1">
            <a:off x="10385922" y="904569"/>
            <a:ext cx="165358" cy="944633"/>
          </a:xfrm>
          <a:prstGeom prst="straightConnector1">
            <a:avLst/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cxnSp>
        <p:nvCxnSpPr>
          <p:cNvPr id="54" name="Straight Arrow Connector 20">
            <a:extLst>
              <a:ext uri="{FF2B5EF4-FFF2-40B4-BE49-F238E27FC236}">
                <a16:creationId xmlns:a16="http://schemas.microsoft.com/office/drawing/2014/main" id="{02870AA2-6468-48EE-B991-6C4C448688EF}"/>
              </a:ext>
            </a:extLst>
          </p:cNvPr>
          <p:cNvCxnSpPr>
            <a:cxnSpLocks/>
            <a:endCxn id="48" idx="7"/>
          </p:cNvCxnSpPr>
          <p:nvPr/>
        </p:nvCxnSpPr>
        <p:spPr>
          <a:xfrm flipH="1">
            <a:off x="10489866" y="894316"/>
            <a:ext cx="781082" cy="1005685"/>
          </a:xfrm>
          <a:prstGeom prst="straightConnector1">
            <a:avLst/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sp>
        <p:nvSpPr>
          <p:cNvPr id="56" name="Oval 22">
            <a:extLst>
              <a:ext uri="{FF2B5EF4-FFF2-40B4-BE49-F238E27FC236}">
                <a16:creationId xmlns:a16="http://schemas.microsoft.com/office/drawing/2014/main" id="{81EBC086-5AA7-48A5-88D8-CAC95648636A}"/>
              </a:ext>
            </a:extLst>
          </p:cNvPr>
          <p:cNvSpPr/>
          <p:nvPr/>
        </p:nvSpPr>
        <p:spPr>
          <a:xfrm>
            <a:off x="9638868" y="696124"/>
            <a:ext cx="419358" cy="416891"/>
          </a:xfrm>
          <a:prstGeom prst="ellipse">
            <a:avLst/>
          </a:prstGeom>
          <a:solidFill>
            <a:sysClr val="windowText" lastClr="000000"/>
          </a:solidFill>
          <a:ln w="48000" cap="flat" cmpd="thickThin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i</a:t>
            </a:r>
            <a:r>
              <a:rPr kumimoji="0" lang="en-US" sz="2000" b="1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1</a:t>
            </a:r>
          </a:p>
        </p:txBody>
      </p:sp>
      <p:sp>
        <p:nvSpPr>
          <p:cNvPr id="58" name="Oval 23">
            <a:extLst>
              <a:ext uri="{FF2B5EF4-FFF2-40B4-BE49-F238E27FC236}">
                <a16:creationId xmlns:a16="http://schemas.microsoft.com/office/drawing/2014/main" id="{054FCDB2-02BB-4EF1-8BE0-422587566602}"/>
              </a:ext>
            </a:extLst>
          </p:cNvPr>
          <p:cNvSpPr/>
          <p:nvPr/>
        </p:nvSpPr>
        <p:spPr>
          <a:xfrm>
            <a:off x="10350068" y="696124"/>
            <a:ext cx="419358" cy="416891"/>
          </a:xfrm>
          <a:prstGeom prst="ellipse">
            <a:avLst/>
          </a:prstGeom>
          <a:solidFill>
            <a:sysClr val="windowText" lastClr="000000"/>
          </a:solidFill>
          <a:ln w="48000" cap="flat" cmpd="thickThin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i</a:t>
            </a:r>
            <a:r>
              <a:rPr kumimoji="0" lang="en-US" sz="2000" b="1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60" name="Oval 24">
            <a:extLst>
              <a:ext uri="{FF2B5EF4-FFF2-40B4-BE49-F238E27FC236}">
                <a16:creationId xmlns:a16="http://schemas.microsoft.com/office/drawing/2014/main" id="{3D475FD3-9584-4947-AD55-743D97FBD517}"/>
              </a:ext>
            </a:extLst>
          </p:cNvPr>
          <p:cNvSpPr/>
          <p:nvPr/>
        </p:nvSpPr>
        <p:spPr>
          <a:xfrm>
            <a:off x="11061268" y="696124"/>
            <a:ext cx="419358" cy="416891"/>
          </a:xfrm>
          <a:prstGeom prst="ellipse">
            <a:avLst/>
          </a:prstGeom>
          <a:solidFill>
            <a:sysClr val="windowText" lastClr="000000"/>
          </a:solidFill>
          <a:ln w="48000" cap="flat" cmpd="thickThin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i</a:t>
            </a:r>
            <a:r>
              <a:rPr kumimoji="0" lang="en-US" sz="2000" b="1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85419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CA0C4-FDC2-492C-9AF8-E471E7EB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Perspective of Random Walk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2992917-2EB7-4C24-906B-B09E9610F6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defRPr/>
                </a:pPr>
                <a:r>
                  <a:rPr lang="en-US" altLang="zh-CN" b="1" dirty="0">
                    <a:solidFill>
                      <a:srgbClr val="D60093"/>
                    </a:solidFill>
                  </a:rPr>
                  <a:t>Where is the surfer at time </a:t>
                </a:r>
                <a:r>
                  <a:rPr lang="en-US" altLang="zh-CN" b="1" i="1" dirty="0">
                    <a:solidFill>
                      <a:srgbClr val="D60093"/>
                    </a:solidFill>
                    <a:latin typeface="Times New Roman" pitchFamily="18" charset="0"/>
                    <a:cs typeface="Times New Roman" pitchFamily="18" charset="0"/>
                  </a:rPr>
                  <a:t>t+1</a:t>
                </a:r>
                <a:r>
                  <a:rPr lang="en-US" altLang="zh-CN" b="1" dirty="0">
                    <a:solidFill>
                      <a:srgbClr val="D60093"/>
                    </a:solidFill>
                  </a:rPr>
                  <a:t>?</a:t>
                </a:r>
              </a:p>
              <a:p>
                <a:pPr marL="731520" lvl="1" indent="-274320" fontAlgn="auto">
                  <a:spcAft>
                    <a:spcPts val="0"/>
                  </a:spcAft>
                  <a:defRPr/>
                </a:pPr>
                <a:r>
                  <a:rPr lang="en-US" altLang="zh-CN" dirty="0">
                    <a:ea typeface="+mn-ea"/>
                  </a:rPr>
                  <a:t>Follows a link uniformly at random</a:t>
                </a:r>
              </a:p>
              <a:p>
                <a:pPr indent="-274320">
                  <a:buNone/>
                  <a:defRPr/>
                </a:pPr>
                <a:r>
                  <a:rPr lang="en-US" altLang="zh-CN" b="1" i="1" dirty="0">
                    <a:latin typeface="Times New Roman" pitchFamily="18" charset="0"/>
                    <a:cs typeface="Times New Roman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𝒑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/>
                            <a:cs typeface="Times New Roman" pitchFamily="18" charset="0"/>
                          </a:rPr>
                          <m:t>𝒕</m:t>
                        </m:r>
                        <m:r>
                          <a:rPr lang="en-US" altLang="zh-CN" b="1" i="1" dirty="0" smtClean="0"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r>
                          <a:rPr lang="en-US" altLang="zh-CN" b="1" i="1" dirty="0" smtClean="0">
                            <a:latin typeface="Cambria Math"/>
                            <a:cs typeface="Times New Roman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dirty="0">
                        <a:latin typeface="Cambria Math"/>
                        <a:cs typeface="Times New Roman" pitchFamily="18" charset="0"/>
                      </a:rPr>
                      <m:t>= </m:t>
                    </m:r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𝑴</m:t>
                    </m:r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⋅</m:t>
                    </m:r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𝒕</m:t>
                    </m:r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zh-CN" b="1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731520" lvl="1" indent="-274320" fontAlgn="auto">
                  <a:spcAft>
                    <a:spcPts val="0"/>
                  </a:spcAft>
                  <a:buNone/>
                  <a:defRPr/>
                </a:pPr>
                <a:endParaRPr lang="en-US" altLang="zh-CN" sz="5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38912" indent="-320040" fontAlgn="auto">
                  <a:spcBef>
                    <a:spcPts val="0"/>
                  </a:spcBef>
                  <a:spcAft>
                    <a:spcPts val="0"/>
                  </a:spcAft>
                  <a:buFont typeface="Wingdings 2"/>
                  <a:buChar char=""/>
                  <a:defRPr/>
                </a:pPr>
                <a:endParaRPr lang="en-US" altLang="zh-CN" dirty="0">
                  <a:ea typeface="+mn-ea"/>
                </a:endParaRPr>
              </a:p>
              <a:p>
                <a:pPr marL="438912" indent="-320040" fontAlgn="auto">
                  <a:spcBef>
                    <a:spcPts val="0"/>
                  </a:spcBef>
                  <a:spcAft>
                    <a:spcPts val="0"/>
                  </a:spcAft>
                  <a:buFont typeface="Wingdings 2"/>
                  <a:buChar char=""/>
                  <a:defRPr/>
                </a:pPr>
                <a:r>
                  <a:rPr lang="en-US" altLang="zh-CN" dirty="0">
                    <a:ea typeface="+mn-ea"/>
                  </a:rPr>
                  <a:t>Suppose the random walk reaches a state</a:t>
                </a:r>
              </a:p>
              <a:p>
                <a:pPr marL="438912" indent="-320040" fontAlgn="auto">
                  <a:spcBef>
                    <a:spcPts val="0"/>
                  </a:spcBef>
                  <a:spcAft>
                    <a:spcPts val="0"/>
                  </a:spcAft>
                  <a:buFont typeface="Wingdings 2"/>
                  <a:buChar char=""/>
                  <a:defRPr/>
                </a:pPr>
                <a:endParaRPr lang="en-US" altLang="zh-CN" dirty="0">
                  <a:ea typeface="+mn-ea"/>
                </a:endParaRPr>
              </a:p>
              <a:p>
                <a:pPr marL="118872" indent="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/>
                        </a:rPr>
                        <m:t>	</m:t>
                      </m:r>
                      <m:r>
                        <a:rPr lang="en-US" altLang="zh-CN" b="1" i="1" dirty="0" smtClean="0">
                          <a:latin typeface="Cambria Math"/>
                          <a:cs typeface="Times New Roman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/>
                              <a:cs typeface="Times New Roman" pitchFamily="18" charset="0"/>
                            </a:rPr>
                            <m:t>𝒕</m:t>
                          </m:r>
                          <m:r>
                            <a:rPr lang="en-US" altLang="zh-CN" b="1" i="1" dirty="0" smtClean="0"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r>
                            <a:rPr lang="en-US" altLang="zh-CN" b="1" i="1" dirty="0" smtClean="0">
                              <a:latin typeface="Cambria Math"/>
                              <a:cs typeface="Times New Roman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1" dirty="0">
                          <a:latin typeface="Cambria Math"/>
                          <a:cs typeface="Times New Roman" pitchFamily="18" charset="0"/>
                        </a:rPr>
                        <m:t>= </m:t>
                      </m:r>
                      <m:r>
                        <a:rPr lang="en-US" altLang="zh-CN" b="1" i="1" dirty="0">
                          <a:latin typeface="Cambria Math"/>
                          <a:cs typeface="Times New Roman" pitchFamily="18" charset="0"/>
                        </a:rPr>
                        <m:t>𝑴</m:t>
                      </m:r>
                      <m:r>
                        <a:rPr lang="en-US" altLang="zh-CN" b="1" i="1" dirty="0" smtClean="0">
                          <a:latin typeface="Cambria Math"/>
                          <a:cs typeface="Times New Roman" pitchFamily="18" charset="0"/>
                        </a:rPr>
                        <m:t>⋅</m:t>
                      </m:r>
                      <m:r>
                        <a:rPr lang="en-US" altLang="zh-CN" b="1" i="1" dirty="0">
                          <a:latin typeface="Cambria Math"/>
                          <a:cs typeface="Times New Roman" pitchFamily="18" charset="0"/>
                        </a:rPr>
                        <m:t>𝒑</m:t>
                      </m:r>
                      <m:r>
                        <a:rPr lang="en-US" altLang="zh-CN" b="1" i="1" dirty="0"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en-US" altLang="zh-CN" b="1" i="1" dirty="0">
                          <a:latin typeface="Cambria Math"/>
                          <a:cs typeface="Times New Roman" pitchFamily="18" charset="0"/>
                        </a:rPr>
                        <m:t>𝒕</m:t>
                      </m:r>
                      <m:r>
                        <a:rPr lang="en-US" altLang="zh-CN" b="1" i="1" dirty="0">
                          <a:latin typeface="Cambria Math"/>
                          <a:cs typeface="Times New Roman" pitchFamily="18" charset="0"/>
                        </a:rPr>
                        <m:t>) = </m:t>
                      </m:r>
                      <m:r>
                        <a:rPr lang="en-US" altLang="zh-CN" b="1" i="1" dirty="0">
                          <a:latin typeface="Cambria Math"/>
                          <a:cs typeface="Times New Roman" pitchFamily="18" charset="0"/>
                        </a:rPr>
                        <m:t>𝒑</m:t>
                      </m:r>
                      <m:r>
                        <a:rPr lang="en-US" altLang="zh-CN" b="1" i="1" dirty="0"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en-US" altLang="zh-CN" b="1" i="1" dirty="0">
                          <a:latin typeface="Cambria Math"/>
                          <a:cs typeface="Times New Roman" pitchFamily="18" charset="0"/>
                        </a:rPr>
                        <m:t>𝒕</m:t>
                      </m:r>
                      <m:r>
                        <a:rPr lang="en-US" altLang="zh-CN" b="1" i="1" dirty="0"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7200" lvl="1" indent="0" fontAlgn="auto">
                  <a:spcAft>
                    <a:spcPts val="0"/>
                  </a:spcAft>
                  <a:buNone/>
                  <a:defRPr/>
                </a:pPr>
                <a:endParaRPr lang="en-US" altLang="zh-CN" dirty="0">
                  <a:ea typeface="+mn-ea"/>
                </a:endParaRPr>
              </a:p>
              <a:p>
                <a:pPr marL="457200" lvl="1" indent="0" fontAlgn="auto">
                  <a:spcAft>
                    <a:spcPts val="0"/>
                  </a:spcAft>
                  <a:buNone/>
                  <a:defRPr/>
                </a:pPr>
                <a:r>
                  <a:rPr lang="en-US" altLang="zh-CN" dirty="0">
                    <a:ea typeface="+mn-ea"/>
                  </a:rPr>
                  <a:t>then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𝒕</m:t>
                    </m:r>
                    <m:r>
                      <a:rPr lang="en-US" altLang="zh-CN" b="1" i="1" dirty="0"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zh-CN" b="1" dirty="0"/>
                  <a:t> </a:t>
                </a:r>
                <a:r>
                  <a:rPr lang="en-US" altLang="zh-CN" dirty="0"/>
                  <a:t>is </a:t>
                </a:r>
                <a:r>
                  <a:rPr lang="en-US" altLang="zh-CN" b="1" dirty="0">
                    <a:solidFill>
                      <a:srgbClr val="0000FF"/>
                    </a:solidFill>
                    <a:ea typeface="+mn-ea"/>
                  </a:rPr>
                  <a:t>stationary distribution </a:t>
                </a:r>
                <a:r>
                  <a:rPr lang="en-US" altLang="zh-CN" dirty="0">
                    <a:ea typeface="+mn-ea"/>
                  </a:rPr>
                  <a:t>of a random walk</a:t>
                </a:r>
              </a:p>
              <a:p>
                <a:pPr marL="438912" indent="-320040" fontAlgn="auto">
                  <a:spcBef>
                    <a:spcPts val="0"/>
                  </a:spcBef>
                  <a:spcAft>
                    <a:spcPts val="0"/>
                  </a:spcAft>
                  <a:buFont typeface="Wingdings 2"/>
                  <a:buChar char=""/>
                  <a:defRPr/>
                </a:pPr>
                <a:endParaRPr lang="en-US" altLang="zh-CN" b="1" dirty="0">
                  <a:solidFill>
                    <a:srgbClr val="0000FF"/>
                  </a:solidFill>
                  <a:ea typeface="+mn-ea"/>
                </a:endParaRPr>
              </a:p>
              <a:p>
                <a:pPr marL="438912" indent="-320040" fontAlgn="auto">
                  <a:spcBef>
                    <a:spcPts val="0"/>
                  </a:spcBef>
                  <a:spcAft>
                    <a:spcPts val="0"/>
                  </a:spcAft>
                  <a:buFont typeface="Wingdings 2"/>
                  <a:buChar char=""/>
                  <a:defRPr/>
                </a:pPr>
                <a:r>
                  <a:rPr lang="en-US" altLang="zh-CN" b="1" dirty="0">
                    <a:solidFill>
                      <a:srgbClr val="0000FF"/>
                    </a:solidFill>
                    <a:ea typeface="+mn-ea"/>
                  </a:rPr>
                  <a:t>Our original rank vector</a:t>
                </a:r>
                <a:r>
                  <a:rPr lang="en-US" altLang="zh-CN" dirty="0"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𝒓</m:t>
                    </m:r>
                  </m:oMath>
                </a14:m>
                <a:r>
                  <a:rPr lang="en-US" altLang="zh-CN" dirty="0">
                    <a:ea typeface="+mn-ea"/>
                  </a:rPr>
                  <a:t> satisfies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𝒓</m:t>
                    </m:r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  <a:cs typeface="Times New Roman" pitchFamily="18" charset="0"/>
                      </a:rPr>
                      <m:t>= </m:t>
                    </m:r>
                    <m:r>
                      <a:rPr lang="en-US" altLang="zh-CN" b="1" i="1" dirty="0" err="1" smtClean="0">
                        <a:latin typeface="Cambria Math"/>
                        <a:cs typeface="Times New Roman" pitchFamily="18" charset="0"/>
                      </a:rPr>
                      <m:t>𝑴</m:t>
                    </m:r>
                    <m:r>
                      <a:rPr lang="en-US" altLang="zh-CN" b="1" i="1" dirty="0" smtClean="0">
                        <a:latin typeface="Cambria Math"/>
                        <a:cs typeface="Times New Roman" pitchFamily="18" charset="0"/>
                      </a:rPr>
                      <m:t>⋅</m:t>
                    </m:r>
                    <m:r>
                      <a:rPr lang="en-US" altLang="zh-CN" b="1" i="1" dirty="0" err="1" smtClean="0">
                        <a:latin typeface="Cambria Math"/>
                        <a:cs typeface="Times New Roman" pitchFamily="18" charset="0"/>
                      </a:rPr>
                      <m:t>𝒓</m:t>
                    </m:r>
                  </m:oMath>
                </a14:m>
                <a:endParaRPr lang="en-US" altLang="zh-CN" b="1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731520" lvl="1" indent="-274320" fontAlgn="auto">
                  <a:spcAft>
                    <a:spcPts val="0"/>
                  </a:spcAft>
                  <a:defRPr/>
                </a:pPr>
                <a:r>
                  <a:rPr lang="en-US" altLang="zh-CN" b="1" dirty="0">
                    <a:solidFill>
                      <a:srgbClr val="D60093"/>
                    </a:solidFill>
                    <a:ea typeface="+mn-ea"/>
                  </a:rPr>
                  <a:t>So,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D60093"/>
                        </a:solidFill>
                        <a:latin typeface="Cambria Math"/>
                        <a:ea typeface="+mn-ea"/>
                      </a:rPr>
                      <m:t>𝒓</m:t>
                    </m:r>
                  </m:oMath>
                </a14:m>
                <a:r>
                  <a:rPr lang="en-US" altLang="zh-CN" b="1" dirty="0">
                    <a:solidFill>
                      <a:srgbClr val="D60093"/>
                    </a:solidFill>
                    <a:ea typeface="+mn-ea"/>
                  </a:rPr>
                  <a:t> is a stationary distribution for the random walk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2992917-2EB7-4C24-906B-B09E9610F6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06" t="-3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3071C9-0F6F-4F3C-8D83-A2492760A3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id="{CB535280-2352-4FDD-AEB7-D0F6B5AB0F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91133"/>
              </p:ext>
            </p:extLst>
          </p:nvPr>
        </p:nvGraphicFramePr>
        <p:xfrm>
          <a:off x="9480376" y="2143924"/>
          <a:ext cx="2000250" cy="98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7" name="Equation" r:id="rId4" imgW="876240" imgH="431640" progId="Equation.3">
                  <p:embed/>
                </p:oleObj>
              </mc:Choice>
              <mc:Fallback>
                <p:oleObj name="Equation" r:id="rId4" imgW="876240" imgH="431640" progId="Equation.3">
                  <p:embed/>
                  <p:pic>
                    <p:nvPicPr>
                      <p:cNvPr id="37" name="Object 14">
                        <a:extLst>
                          <a:ext uri="{FF2B5EF4-FFF2-40B4-BE49-F238E27FC236}">
                            <a16:creationId xmlns:a16="http://schemas.microsoft.com/office/drawing/2014/main" id="{640C4129-1B6B-4B1C-95E2-869B815B0E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80376" y="2143924"/>
                        <a:ext cx="2000250" cy="98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16">
            <a:extLst>
              <a:ext uri="{FF2B5EF4-FFF2-40B4-BE49-F238E27FC236}">
                <a16:creationId xmlns:a16="http://schemas.microsoft.com/office/drawing/2014/main" id="{B8922B96-DB11-4FBB-BC18-FD8DEA08713F}"/>
              </a:ext>
            </a:extLst>
          </p:cNvPr>
          <p:cNvSpPr/>
          <p:nvPr/>
        </p:nvSpPr>
        <p:spPr>
          <a:xfrm>
            <a:off x="10131922" y="1838949"/>
            <a:ext cx="419358" cy="416891"/>
          </a:xfrm>
          <a:prstGeom prst="ellipse">
            <a:avLst/>
          </a:prstGeom>
          <a:solidFill>
            <a:srgbClr val="FF0000"/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j</a:t>
            </a:r>
          </a:p>
        </p:txBody>
      </p:sp>
      <p:cxnSp>
        <p:nvCxnSpPr>
          <p:cNvPr id="10" name="Straight Arrow Connector 18">
            <a:extLst>
              <a:ext uri="{FF2B5EF4-FFF2-40B4-BE49-F238E27FC236}">
                <a16:creationId xmlns:a16="http://schemas.microsoft.com/office/drawing/2014/main" id="{24C094F7-5552-47FD-B5DF-D507117EE552}"/>
              </a:ext>
            </a:extLst>
          </p:cNvPr>
          <p:cNvCxnSpPr>
            <a:cxnSpLocks/>
          </p:cNvCxnSpPr>
          <p:nvPr/>
        </p:nvCxnSpPr>
        <p:spPr>
          <a:xfrm>
            <a:off x="9848547" y="904569"/>
            <a:ext cx="410375" cy="944633"/>
          </a:xfrm>
          <a:prstGeom prst="straightConnector1">
            <a:avLst/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cxnSp>
        <p:nvCxnSpPr>
          <p:cNvPr id="12" name="Straight Arrow Connector 19">
            <a:extLst>
              <a:ext uri="{FF2B5EF4-FFF2-40B4-BE49-F238E27FC236}">
                <a16:creationId xmlns:a16="http://schemas.microsoft.com/office/drawing/2014/main" id="{084726A7-B0EC-4653-83EA-204E13DFDFCC}"/>
              </a:ext>
            </a:extLst>
          </p:cNvPr>
          <p:cNvCxnSpPr>
            <a:cxnSpLocks/>
          </p:cNvCxnSpPr>
          <p:nvPr/>
        </p:nvCxnSpPr>
        <p:spPr>
          <a:xfrm flipH="1">
            <a:off x="10385922" y="904569"/>
            <a:ext cx="165358" cy="944633"/>
          </a:xfrm>
          <a:prstGeom prst="straightConnector1">
            <a:avLst/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cxnSp>
        <p:nvCxnSpPr>
          <p:cNvPr id="14" name="Straight Arrow Connector 20">
            <a:extLst>
              <a:ext uri="{FF2B5EF4-FFF2-40B4-BE49-F238E27FC236}">
                <a16:creationId xmlns:a16="http://schemas.microsoft.com/office/drawing/2014/main" id="{89793D94-6AA5-452B-AD13-02ECB1850940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10489866" y="894316"/>
            <a:ext cx="781082" cy="1005685"/>
          </a:xfrm>
          <a:prstGeom prst="straightConnector1">
            <a:avLst/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sp>
        <p:nvSpPr>
          <p:cNvPr id="16" name="Oval 22">
            <a:extLst>
              <a:ext uri="{FF2B5EF4-FFF2-40B4-BE49-F238E27FC236}">
                <a16:creationId xmlns:a16="http://schemas.microsoft.com/office/drawing/2014/main" id="{3A0332B1-14F2-4288-95BA-4F32A5FC413F}"/>
              </a:ext>
            </a:extLst>
          </p:cNvPr>
          <p:cNvSpPr/>
          <p:nvPr/>
        </p:nvSpPr>
        <p:spPr>
          <a:xfrm>
            <a:off x="9638868" y="696124"/>
            <a:ext cx="419358" cy="416891"/>
          </a:xfrm>
          <a:prstGeom prst="ellipse">
            <a:avLst/>
          </a:prstGeom>
          <a:solidFill>
            <a:sysClr val="windowText" lastClr="000000"/>
          </a:solidFill>
          <a:ln w="48000" cap="flat" cmpd="thickThin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i</a:t>
            </a:r>
            <a:r>
              <a:rPr kumimoji="0" lang="en-US" sz="2000" b="1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1</a:t>
            </a:r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34FB37DA-C311-4A0A-9A4A-A1B49E33F21C}"/>
              </a:ext>
            </a:extLst>
          </p:cNvPr>
          <p:cNvSpPr/>
          <p:nvPr/>
        </p:nvSpPr>
        <p:spPr>
          <a:xfrm>
            <a:off x="10350068" y="696124"/>
            <a:ext cx="419358" cy="416891"/>
          </a:xfrm>
          <a:prstGeom prst="ellipse">
            <a:avLst/>
          </a:prstGeom>
          <a:solidFill>
            <a:sysClr val="windowText" lastClr="000000"/>
          </a:solidFill>
          <a:ln w="48000" cap="flat" cmpd="thickThin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i</a:t>
            </a:r>
            <a:r>
              <a:rPr kumimoji="0" lang="en-US" sz="2000" b="1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20" name="Oval 24">
            <a:extLst>
              <a:ext uri="{FF2B5EF4-FFF2-40B4-BE49-F238E27FC236}">
                <a16:creationId xmlns:a16="http://schemas.microsoft.com/office/drawing/2014/main" id="{A2A8B6FE-1F4B-430D-BB2C-78E269C508BF}"/>
              </a:ext>
            </a:extLst>
          </p:cNvPr>
          <p:cNvSpPr/>
          <p:nvPr/>
        </p:nvSpPr>
        <p:spPr>
          <a:xfrm>
            <a:off x="11061268" y="696124"/>
            <a:ext cx="419358" cy="416891"/>
          </a:xfrm>
          <a:prstGeom prst="ellipse">
            <a:avLst/>
          </a:prstGeom>
          <a:solidFill>
            <a:sysClr val="windowText" lastClr="000000"/>
          </a:solidFill>
          <a:ln w="48000" cap="flat" cmpd="thickThin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i</a:t>
            </a:r>
            <a:r>
              <a:rPr kumimoji="0" lang="en-US" sz="2000" b="1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980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AD85F-803E-47C9-B231-F3AABE937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about Stationary Distribution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62BF3E-7A16-4690-BB75-7D30B80A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Existence and Uniqueness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A central result from the theory of random walks (a.k.a. Markov processes):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883B4E-86FB-4AF7-A916-48DC3614E1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3E168CBB-EF12-4984-8E6E-574AFC83CAF6}"/>
              </a:ext>
            </a:extLst>
          </p:cNvPr>
          <p:cNvSpPr/>
          <p:nvPr/>
        </p:nvSpPr>
        <p:spPr>
          <a:xfrm>
            <a:off x="1996017" y="3322638"/>
            <a:ext cx="8229600" cy="3048000"/>
          </a:xfrm>
          <a:prstGeom prst="roundRect">
            <a:avLst/>
          </a:prstGeom>
          <a:solidFill>
            <a:srgbClr val="C64847"/>
          </a:solidFill>
          <a:ln w="48000" cap="flat" cmpd="thickThin" algn="ctr">
            <a:solidFill>
              <a:srgbClr val="C64847">
                <a:shade val="50000"/>
              </a:srgbClr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For graphs that satisfy 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certain conditions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, </a:t>
            </a:r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</a:b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stationary distribution is unique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and eventually will be reached no matter what the initial probability distribution at time 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 = 0</a:t>
            </a:r>
          </a:p>
        </p:txBody>
      </p:sp>
    </p:spTree>
    <p:extLst>
      <p:ext uri="{BB962C8B-B14F-4D97-AF65-F5344CB8AC3E}">
        <p14:creationId xmlns:p14="http://schemas.microsoft.com/office/powerpoint/2010/main" val="2737282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28342-E8C9-4633-A53E-108EEC111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4B9C2C-D993-4A54-85EE-128E3F6D1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trike="sngStrike" dirty="0">
                <a:solidFill>
                  <a:srgbClr val="808080"/>
                </a:solidFill>
              </a:rPr>
              <a:t>Real-World Graphs</a:t>
            </a:r>
          </a:p>
          <a:p>
            <a:pPr lvl="1"/>
            <a:r>
              <a:rPr lang="en-US" altLang="zh-CN" strike="sngStrike" dirty="0">
                <a:solidFill>
                  <a:srgbClr val="808080"/>
                </a:solidFill>
              </a:rPr>
              <a:t>Social graph</a:t>
            </a:r>
          </a:p>
          <a:p>
            <a:pPr lvl="1"/>
            <a:r>
              <a:rPr lang="en-US" altLang="zh-CN" strike="sngStrike" dirty="0">
                <a:solidFill>
                  <a:srgbClr val="808080"/>
                </a:solidFill>
              </a:rPr>
              <a:t>…</a:t>
            </a:r>
          </a:p>
          <a:p>
            <a:pPr lvl="1"/>
            <a:r>
              <a:rPr lang="en-US" altLang="zh-CN" strike="sngStrike" dirty="0">
                <a:solidFill>
                  <a:srgbClr val="808080"/>
                </a:solidFill>
              </a:rPr>
              <a:t>Web graph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Page Rank</a:t>
            </a:r>
          </a:p>
          <a:p>
            <a:pPr lvl="1"/>
            <a:r>
              <a:rPr lang="en-US" altLang="zh-CN" strike="sngStrike" dirty="0">
                <a:solidFill>
                  <a:srgbClr val="808080"/>
                </a:solidFill>
              </a:rPr>
              <a:t>Basic concepts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Google’s Page Rank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9E7392-63FF-41E4-A4B5-7D49F6EC00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8632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772E8-18E6-4EB4-9886-03DF2C1D1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Questions on Page Rank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C031B9-B64B-49AB-A7D4-1CCB5C8342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40D3A95-2C90-4B56-8488-83D2F451C7B2}"/>
              </a:ext>
            </a:extLst>
          </p:cNvPr>
          <p:cNvSpPr txBox="1">
            <a:spLocks/>
          </p:cNvSpPr>
          <p:nvPr/>
        </p:nvSpPr>
        <p:spPr>
          <a:xfrm>
            <a:off x="1981200" y="1218569"/>
            <a:ext cx="8229600" cy="52578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Char char="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Does this converge?</a:t>
            </a:r>
          </a:p>
          <a:p>
            <a:pPr marL="2231136" marR="0" lvl="8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66C7D"/>
              </a:buClr>
              <a:buSzTx/>
              <a:buFont typeface="Wingdings 2" pitchFamily="18" charset="2"/>
              <a:buChar char=""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Char char="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Does it converge to what we want?</a:t>
            </a:r>
          </a:p>
          <a:p>
            <a:pPr marL="2231136" marR="0" lvl="8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66C7D"/>
              </a:buClr>
              <a:buSzTx/>
              <a:buFont typeface="Wingdings 2" pitchFamily="18" charset="2"/>
              <a:buChar char=""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Char char=""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Are results reasonable?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graphicFrame>
        <p:nvGraphicFramePr>
          <p:cNvPr id="17" name="Object 6">
            <a:extLst>
              <a:ext uri="{FF2B5EF4-FFF2-40B4-BE49-F238E27FC236}">
                <a16:creationId xmlns:a16="http://schemas.microsoft.com/office/drawing/2014/main" id="{9FBE2EA9-D134-4B3E-8D39-E847EA548C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824709"/>
              </p:ext>
            </p:extLst>
          </p:nvPr>
        </p:nvGraphicFramePr>
        <p:xfrm>
          <a:off x="2286000" y="1294769"/>
          <a:ext cx="331470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" name="Equation" r:id="rId3" imgW="888840" imgH="469800" progId="Equation.3">
                  <p:embed/>
                </p:oleObj>
              </mc:Choice>
              <mc:Fallback>
                <p:oleObj name="Equation" r:id="rId3" imgW="888840" imgH="4698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294769"/>
                        <a:ext cx="3314700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7">
            <a:extLst>
              <a:ext uri="{FF2B5EF4-FFF2-40B4-BE49-F238E27FC236}">
                <a16:creationId xmlns:a16="http://schemas.microsoft.com/office/drawing/2014/main" id="{43BC9282-ACB0-486E-B1A5-D606C00036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219360"/>
              </p:ext>
            </p:extLst>
          </p:nvPr>
        </p:nvGraphicFramePr>
        <p:xfrm>
          <a:off x="7620000" y="1828169"/>
          <a:ext cx="2337749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" name="Equation" r:id="rId5" imgW="457200" imgH="164880" progId="Equation.3">
                  <p:embed/>
                </p:oleObj>
              </mc:Choice>
              <mc:Fallback>
                <p:oleObj name="Equation" r:id="rId5" imgW="457200" imgH="16488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1828169"/>
                        <a:ext cx="2337749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8">
            <a:extLst>
              <a:ext uri="{FF2B5EF4-FFF2-40B4-BE49-F238E27FC236}">
                <a16:creationId xmlns:a16="http://schemas.microsoft.com/office/drawing/2014/main" id="{C4B3764B-26B2-4048-AD61-47FB8C759815}"/>
              </a:ext>
            </a:extLst>
          </p:cNvPr>
          <p:cNvSpPr txBox="1"/>
          <p:nvPr/>
        </p:nvSpPr>
        <p:spPr>
          <a:xfrm>
            <a:off x="5809692" y="1980569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or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 equivalently</a:t>
            </a:r>
          </a:p>
        </p:txBody>
      </p:sp>
    </p:spTree>
    <p:extLst>
      <p:ext uri="{BB962C8B-B14F-4D97-AF65-F5344CB8AC3E}">
        <p14:creationId xmlns:p14="http://schemas.microsoft.com/office/powerpoint/2010/main" val="3966545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A5FDE-ACCF-4347-A43A-ACB63BBD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Does This Converge?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2DDB76-A55D-473A-986C-DAAEBCF10E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963BE56-7B6A-4305-BD9B-0A7903884BB4}"/>
              </a:ext>
            </a:extLst>
          </p:cNvPr>
          <p:cNvSpPr txBox="1">
            <a:spLocks/>
          </p:cNvSpPr>
          <p:nvPr/>
        </p:nvSpPr>
        <p:spPr>
          <a:xfrm>
            <a:off x="1775520" y="1201738"/>
            <a:ext cx="8229600" cy="52578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E66C7D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E66C7D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E66C7D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E66C7D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Char char=""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Example:</a:t>
            </a: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		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kumimoji="0" lang="en-US" sz="32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	1	0	1	0	</a:t>
            </a: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	r</a:t>
            </a:r>
            <a:r>
              <a:rPr kumimoji="0" lang="en-US" sz="32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	0	1	0	1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3DE2DB8B-C6F9-4EEC-9B8F-DA06DEC9E69B}"/>
              </a:ext>
            </a:extLst>
          </p:cNvPr>
          <p:cNvSpPr txBox="1"/>
          <p:nvPr/>
        </p:nvSpPr>
        <p:spPr>
          <a:xfrm>
            <a:off x="3451920" y="3944938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=</a:t>
            </a:r>
          </a:p>
        </p:txBody>
      </p:sp>
      <p:cxnSp>
        <p:nvCxnSpPr>
          <p:cNvPr id="29" name="Straight Arrow Connector 8">
            <a:extLst>
              <a:ext uri="{FF2B5EF4-FFF2-40B4-BE49-F238E27FC236}">
                <a16:creationId xmlns:a16="http://schemas.microsoft.com/office/drawing/2014/main" id="{C5F7F97F-92D3-46B4-9E9C-8AAA6022FB89}"/>
              </a:ext>
            </a:extLst>
          </p:cNvPr>
          <p:cNvCxnSpPr/>
          <p:nvPr/>
        </p:nvCxnSpPr>
        <p:spPr>
          <a:xfrm>
            <a:off x="4750707" y="2356375"/>
            <a:ext cx="1570929" cy="0"/>
          </a:xfrm>
          <a:prstGeom prst="straightConnector1">
            <a:avLst/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cxnSp>
        <p:nvCxnSpPr>
          <p:cNvPr id="30" name="Straight Arrow Connector 9">
            <a:extLst>
              <a:ext uri="{FF2B5EF4-FFF2-40B4-BE49-F238E27FC236}">
                <a16:creationId xmlns:a16="http://schemas.microsoft.com/office/drawing/2014/main" id="{9FEBDD79-2887-4B93-BDE9-1B46B4C10B01}"/>
              </a:ext>
            </a:extLst>
          </p:cNvPr>
          <p:cNvCxnSpPr/>
          <p:nvPr/>
        </p:nvCxnSpPr>
        <p:spPr>
          <a:xfrm flipH="1">
            <a:off x="4903107" y="2584975"/>
            <a:ext cx="1570929" cy="0"/>
          </a:xfrm>
          <a:prstGeom prst="straightConnector1">
            <a:avLst/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sp>
        <p:nvSpPr>
          <p:cNvPr id="31" name="Oval 10">
            <a:extLst>
              <a:ext uri="{FF2B5EF4-FFF2-40B4-BE49-F238E27FC236}">
                <a16:creationId xmlns:a16="http://schemas.microsoft.com/office/drawing/2014/main" id="{34BFDC4C-B21E-4898-A0E6-568D01717FF4}"/>
              </a:ext>
            </a:extLst>
          </p:cNvPr>
          <p:cNvSpPr/>
          <p:nvPr/>
        </p:nvSpPr>
        <p:spPr>
          <a:xfrm>
            <a:off x="6317040" y="2161858"/>
            <a:ext cx="640080" cy="640080"/>
          </a:xfrm>
          <a:prstGeom prst="ellipse">
            <a:avLst/>
          </a:prstGeom>
          <a:solidFill>
            <a:srgbClr val="FF0000"/>
          </a:solidFill>
          <a:ln w="6350" cap="rnd" cmpd="sng" algn="ctr">
            <a:noFill/>
            <a:prstDash val="solid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b</a:t>
            </a:r>
          </a:p>
        </p:txBody>
      </p:sp>
      <p:sp>
        <p:nvSpPr>
          <p:cNvPr id="32" name="Oval 11">
            <a:extLst>
              <a:ext uri="{FF2B5EF4-FFF2-40B4-BE49-F238E27FC236}">
                <a16:creationId xmlns:a16="http://schemas.microsoft.com/office/drawing/2014/main" id="{A4CE8E0E-9388-4DF1-B672-DD5DE73661A6}"/>
              </a:ext>
            </a:extLst>
          </p:cNvPr>
          <p:cNvSpPr/>
          <p:nvPr/>
        </p:nvSpPr>
        <p:spPr>
          <a:xfrm>
            <a:off x="4293507" y="2161858"/>
            <a:ext cx="640080" cy="640080"/>
          </a:xfrm>
          <a:prstGeom prst="ellipse">
            <a:avLst/>
          </a:prstGeom>
          <a:solidFill>
            <a:srgbClr val="FF0000"/>
          </a:solidFill>
          <a:ln w="6350" cap="rnd" cmpd="sng" algn="ctr">
            <a:noFill/>
            <a:prstDash val="solid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a</a:t>
            </a:r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0407CD38-4E36-49C7-BC20-5B29705F9670}"/>
              </a:ext>
            </a:extLst>
          </p:cNvPr>
          <p:cNvSpPr txBox="1"/>
          <p:nvPr/>
        </p:nvSpPr>
        <p:spPr>
          <a:xfrm>
            <a:off x="4442520" y="4706938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Iteration 0, 1, 2, …</a:t>
            </a:r>
          </a:p>
        </p:txBody>
      </p:sp>
      <p:graphicFrame>
        <p:nvGraphicFramePr>
          <p:cNvPr id="34" name="Object 6">
            <a:extLst>
              <a:ext uri="{FF2B5EF4-FFF2-40B4-BE49-F238E27FC236}">
                <a16:creationId xmlns:a16="http://schemas.microsoft.com/office/drawing/2014/main" id="{337F61BC-849C-4362-BE8B-2E4686A989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54422"/>
              </p:ext>
            </p:extLst>
          </p:nvPr>
        </p:nvGraphicFramePr>
        <p:xfrm>
          <a:off x="7757220" y="1787526"/>
          <a:ext cx="2628900" cy="138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9" name="Equation" r:id="rId3" imgW="888840" imgH="469800" progId="Equation.3">
                  <p:embed/>
                </p:oleObj>
              </mc:Choice>
              <mc:Fallback>
                <p:oleObj name="Equation" r:id="rId3" imgW="888840" imgH="4698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7220" y="1787526"/>
                        <a:ext cx="2628900" cy="1389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2038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B6096-A186-44F1-8BAE-4EEDE408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Does it converge to what we want?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5C4BB0-2091-4EE7-96F0-8BD6BF41F8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ACA62B-530C-40A2-88C4-D5F6FA92E9EC}"/>
              </a:ext>
            </a:extLst>
          </p:cNvPr>
          <p:cNvSpPr txBox="1">
            <a:spLocks/>
          </p:cNvSpPr>
          <p:nvPr/>
        </p:nvSpPr>
        <p:spPr>
          <a:xfrm>
            <a:off x="1775520" y="1201738"/>
            <a:ext cx="8229600" cy="52578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E66C7D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E66C7D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E66C7D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E66C7D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Char char=""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Example:</a:t>
            </a: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		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kumimoji="0" lang="en-US" sz="32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	1	0	0	0	</a:t>
            </a: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D0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	r</a:t>
            </a:r>
            <a:r>
              <a:rPr kumimoji="0" lang="en-US" sz="3200" b="0" i="0" u="none" strike="noStrike" kern="120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	0	1	0	0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03F110AC-061C-43F5-8C25-8973DC414B06}"/>
              </a:ext>
            </a:extLst>
          </p:cNvPr>
          <p:cNvSpPr txBox="1"/>
          <p:nvPr/>
        </p:nvSpPr>
        <p:spPr>
          <a:xfrm>
            <a:off x="3451920" y="3944938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=</a:t>
            </a:r>
          </a:p>
        </p:txBody>
      </p:sp>
      <p:cxnSp>
        <p:nvCxnSpPr>
          <p:cNvPr id="14" name="Straight Arrow Connector 8">
            <a:extLst>
              <a:ext uri="{FF2B5EF4-FFF2-40B4-BE49-F238E27FC236}">
                <a16:creationId xmlns:a16="http://schemas.microsoft.com/office/drawing/2014/main" id="{B27D387C-0AE8-474D-8492-0A4B1DF3BF88}"/>
              </a:ext>
            </a:extLst>
          </p:cNvPr>
          <p:cNvCxnSpPr/>
          <p:nvPr/>
        </p:nvCxnSpPr>
        <p:spPr>
          <a:xfrm>
            <a:off x="4750707" y="2518935"/>
            <a:ext cx="1570929" cy="0"/>
          </a:xfrm>
          <a:prstGeom prst="straightConnector1">
            <a:avLst/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sp>
        <p:nvSpPr>
          <p:cNvPr id="15" name="Oval 10">
            <a:extLst>
              <a:ext uri="{FF2B5EF4-FFF2-40B4-BE49-F238E27FC236}">
                <a16:creationId xmlns:a16="http://schemas.microsoft.com/office/drawing/2014/main" id="{5BC88B93-77AF-49B0-9A1C-C50962FE0EF6}"/>
              </a:ext>
            </a:extLst>
          </p:cNvPr>
          <p:cNvSpPr/>
          <p:nvPr/>
        </p:nvSpPr>
        <p:spPr>
          <a:xfrm>
            <a:off x="6317040" y="2161858"/>
            <a:ext cx="640080" cy="640080"/>
          </a:xfrm>
          <a:prstGeom prst="ellipse">
            <a:avLst/>
          </a:prstGeom>
          <a:solidFill>
            <a:srgbClr val="FF0000"/>
          </a:solidFill>
          <a:ln w="6350" cap="rnd" cmpd="sng" algn="ctr">
            <a:noFill/>
            <a:prstDash val="solid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b</a:t>
            </a:r>
          </a:p>
        </p:txBody>
      </p:sp>
      <p:sp>
        <p:nvSpPr>
          <p:cNvPr id="16" name="Oval 11">
            <a:extLst>
              <a:ext uri="{FF2B5EF4-FFF2-40B4-BE49-F238E27FC236}">
                <a16:creationId xmlns:a16="http://schemas.microsoft.com/office/drawing/2014/main" id="{3E1D50A1-F4FF-4ADB-9ECD-7C125B6E5889}"/>
              </a:ext>
            </a:extLst>
          </p:cNvPr>
          <p:cNvSpPr/>
          <p:nvPr/>
        </p:nvSpPr>
        <p:spPr>
          <a:xfrm>
            <a:off x="4293507" y="2161858"/>
            <a:ext cx="640080" cy="640080"/>
          </a:xfrm>
          <a:prstGeom prst="ellipse">
            <a:avLst/>
          </a:prstGeom>
          <a:solidFill>
            <a:srgbClr val="FF0000"/>
          </a:solidFill>
          <a:ln w="6350" cap="rnd" cmpd="sng" algn="ctr">
            <a:noFill/>
            <a:prstDash val="solid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a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6486C0D5-2762-4D31-9A7E-8FC422AD5192}"/>
              </a:ext>
            </a:extLst>
          </p:cNvPr>
          <p:cNvSpPr txBox="1"/>
          <p:nvPr/>
        </p:nvSpPr>
        <p:spPr>
          <a:xfrm>
            <a:off x="4518720" y="471860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Iteration 0, 1, 2, …</a:t>
            </a:r>
          </a:p>
        </p:txBody>
      </p:sp>
      <p:graphicFrame>
        <p:nvGraphicFramePr>
          <p:cNvPr id="18" name="Object 9">
            <a:extLst>
              <a:ext uri="{FF2B5EF4-FFF2-40B4-BE49-F238E27FC236}">
                <a16:creationId xmlns:a16="http://schemas.microsoft.com/office/drawing/2014/main" id="{35B4ED33-93EC-437B-8414-6B4BD47595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763484"/>
              </p:ext>
            </p:extLst>
          </p:nvPr>
        </p:nvGraphicFramePr>
        <p:xfrm>
          <a:off x="7757220" y="1787526"/>
          <a:ext cx="2628900" cy="138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1" name="Equation" r:id="rId3" imgW="888840" imgH="469800" progId="Equation.3">
                  <p:embed/>
                </p:oleObj>
              </mc:Choice>
              <mc:Fallback>
                <p:oleObj name="Equation" r:id="rId3" imgW="888840" imgH="4698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7220" y="1787526"/>
                        <a:ext cx="2628900" cy="1389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79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10D6D-031F-4122-B099-0099A61B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Problems in Practical Web Graphs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3201B8-C0E8-44ED-94A6-470A1EF2D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8872" indent="0">
              <a:buNone/>
            </a:pPr>
            <a:r>
              <a:rPr lang="en-US" altLang="zh-CN" b="1" u="sng" dirty="0">
                <a:solidFill>
                  <a:srgbClr val="D60093"/>
                </a:solidFill>
              </a:rPr>
              <a:t>2 problems:</a:t>
            </a:r>
          </a:p>
          <a:p>
            <a:r>
              <a:rPr lang="en-US" altLang="zh-CN" b="1" dirty="0"/>
              <a:t>(1)</a:t>
            </a:r>
            <a:r>
              <a:rPr lang="en-US" altLang="zh-CN" dirty="0"/>
              <a:t> Some pages are </a:t>
            </a:r>
            <a:r>
              <a:rPr lang="en-US" altLang="zh-CN" b="1" dirty="0">
                <a:solidFill>
                  <a:srgbClr val="0000FF"/>
                </a:solidFill>
              </a:rPr>
              <a:t>dead ends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(have no out-links)</a:t>
            </a:r>
          </a:p>
          <a:p>
            <a:pPr lvl="1"/>
            <a:r>
              <a:rPr lang="en-US" altLang="zh-CN" dirty="0"/>
              <a:t>Random walk has “nowhere” to go to</a:t>
            </a:r>
          </a:p>
          <a:p>
            <a:pPr lvl="1"/>
            <a:r>
              <a:rPr lang="en-US" altLang="zh-CN" dirty="0"/>
              <a:t>Such pages cause importance to “leak out”</a:t>
            </a:r>
          </a:p>
          <a:p>
            <a:endParaRPr lang="en-US" altLang="zh-CN" dirty="0"/>
          </a:p>
          <a:p>
            <a:r>
              <a:rPr lang="en-US" altLang="zh-CN" b="1" dirty="0"/>
              <a:t>(2)</a:t>
            </a:r>
            <a:r>
              <a:rPr lang="en-US" altLang="zh-CN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8000"/>
                </a:solidFill>
              </a:rPr>
              <a:t>Spider traps:</a:t>
            </a:r>
            <a:r>
              <a:rPr lang="en-US" altLang="zh-CN" dirty="0">
                <a:solidFill>
                  <a:srgbClr val="008000"/>
                </a:solidFill>
              </a:rPr>
              <a:t> </a:t>
            </a:r>
          </a:p>
          <a:p>
            <a:pPr lvl="1"/>
            <a:r>
              <a:rPr lang="en-US" altLang="zh-CN" dirty="0"/>
              <a:t>(all out-links are within the group)</a:t>
            </a:r>
          </a:p>
          <a:p>
            <a:pPr lvl="1"/>
            <a:r>
              <a:rPr lang="en-US" altLang="zh-CN" dirty="0"/>
              <a:t>Random walked gets “stuck” in a trap</a:t>
            </a:r>
          </a:p>
          <a:p>
            <a:pPr lvl="1"/>
            <a:r>
              <a:rPr lang="en-US" altLang="zh-CN" dirty="0"/>
              <a:t>And eventually spider traps absorb all importance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7A6D89-2906-4A66-A0DE-03CE4D5D1A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cxnSp>
        <p:nvCxnSpPr>
          <p:cNvPr id="46" name="Straight Arrow Connector 8">
            <a:extLst>
              <a:ext uri="{FF2B5EF4-FFF2-40B4-BE49-F238E27FC236}">
                <a16:creationId xmlns:a16="http://schemas.microsoft.com/office/drawing/2014/main" id="{10096151-AA16-45FA-9D0F-5A9052D62A5E}"/>
              </a:ext>
            </a:extLst>
          </p:cNvPr>
          <p:cNvCxnSpPr>
            <a:cxnSpLocks/>
            <a:endCxn id="56" idx="1"/>
          </p:cNvCxnSpPr>
          <p:nvPr/>
        </p:nvCxnSpPr>
        <p:spPr>
          <a:xfrm flipH="1">
            <a:off x="8381855" y="2492891"/>
            <a:ext cx="156098" cy="332069"/>
          </a:xfrm>
          <a:prstGeom prst="straightConnector1">
            <a:avLst/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cxnSp>
        <p:nvCxnSpPr>
          <p:cNvPr id="48" name="Straight Arrow Connector 9">
            <a:extLst>
              <a:ext uri="{FF2B5EF4-FFF2-40B4-BE49-F238E27FC236}">
                <a16:creationId xmlns:a16="http://schemas.microsoft.com/office/drawing/2014/main" id="{3CFFE37A-F7F7-4379-ABAD-7AE028BC4357}"/>
              </a:ext>
            </a:extLst>
          </p:cNvPr>
          <p:cNvCxnSpPr>
            <a:cxnSpLocks/>
          </p:cNvCxnSpPr>
          <p:nvPr/>
        </p:nvCxnSpPr>
        <p:spPr>
          <a:xfrm flipV="1">
            <a:off x="8536223" y="2550903"/>
            <a:ext cx="754657" cy="332069"/>
          </a:xfrm>
          <a:prstGeom prst="straightConnector1">
            <a:avLst/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cxnSp>
        <p:nvCxnSpPr>
          <p:cNvPr id="50" name="Straight Arrow Connector 10">
            <a:extLst>
              <a:ext uri="{FF2B5EF4-FFF2-40B4-BE49-F238E27FC236}">
                <a16:creationId xmlns:a16="http://schemas.microsoft.com/office/drawing/2014/main" id="{A49C52BE-21CB-45ED-825D-506884E480FC}"/>
              </a:ext>
            </a:extLst>
          </p:cNvPr>
          <p:cNvCxnSpPr>
            <a:cxnSpLocks/>
            <a:stCxn id="60" idx="4"/>
            <a:endCxn id="62" idx="0"/>
          </p:cNvCxnSpPr>
          <p:nvPr/>
        </p:nvCxnSpPr>
        <p:spPr>
          <a:xfrm flipH="1">
            <a:off x="9355787" y="2584331"/>
            <a:ext cx="1481" cy="495288"/>
          </a:xfrm>
          <a:prstGeom prst="straightConnector1">
            <a:avLst/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cxnSp>
        <p:nvCxnSpPr>
          <p:cNvPr id="52" name="Straight Arrow Connector 11">
            <a:extLst>
              <a:ext uri="{FF2B5EF4-FFF2-40B4-BE49-F238E27FC236}">
                <a16:creationId xmlns:a16="http://schemas.microsoft.com/office/drawing/2014/main" id="{AD863F1F-5BAC-4E88-9162-1DC071B61D99}"/>
              </a:ext>
            </a:extLst>
          </p:cNvPr>
          <p:cNvCxnSpPr>
            <a:cxnSpLocks/>
            <a:stCxn id="62" idx="2"/>
            <a:endCxn id="56" idx="5"/>
          </p:cNvCxnSpPr>
          <p:nvPr/>
        </p:nvCxnSpPr>
        <p:spPr>
          <a:xfrm flipH="1" flipV="1">
            <a:off x="8511171" y="2954276"/>
            <a:ext cx="753176" cy="216783"/>
          </a:xfrm>
          <a:prstGeom prst="straightConnector1">
            <a:avLst/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cxnSp>
        <p:nvCxnSpPr>
          <p:cNvPr id="54" name="Straight Arrow Connector 18">
            <a:extLst>
              <a:ext uri="{FF2B5EF4-FFF2-40B4-BE49-F238E27FC236}">
                <a16:creationId xmlns:a16="http://schemas.microsoft.com/office/drawing/2014/main" id="{CDAA98A4-669C-4373-84A6-91B35E4B353C}"/>
              </a:ext>
            </a:extLst>
          </p:cNvPr>
          <p:cNvCxnSpPr>
            <a:cxnSpLocks/>
            <a:stCxn id="60" idx="6"/>
            <a:endCxn id="64" idx="2"/>
          </p:cNvCxnSpPr>
          <p:nvPr/>
        </p:nvCxnSpPr>
        <p:spPr>
          <a:xfrm flipV="1">
            <a:off x="9448708" y="2321806"/>
            <a:ext cx="481880" cy="171085"/>
          </a:xfrm>
          <a:prstGeom prst="straightConnector1">
            <a:avLst/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sp>
        <p:nvSpPr>
          <p:cNvPr id="56" name="Oval 23">
            <a:extLst>
              <a:ext uri="{FF2B5EF4-FFF2-40B4-BE49-F238E27FC236}">
                <a16:creationId xmlns:a16="http://schemas.microsoft.com/office/drawing/2014/main" id="{DB0F6843-0642-40AB-B5C9-FB0A9CDC1BE8}"/>
              </a:ext>
            </a:extLst>
          </p:cNvPr>
          <p:cNvSpPr/>
          <p:nvPr/>
        </p:nvSpPr>
        <p:spPr>
          <a:xfrm>
            <a:off x="8355073" y="2798178"/>
            <a:ext cx="182880" cy="182880"/>
          </a:xfrm>
          <a:prstGeom prst="ellipse">
            <a:avLst/>
          </a:prstGeom>
          <a:solidFill>
            <a:srgbClr val="FF0000"/>
          </a:solidFill>
          <a:ln w="6350" cap="rnd" cmpd="sng" algn="ctr">
            <a:solidFill>
              <a:srgbClr val="FF0000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8" name="Oval 24">
            <a:extLst>
              <a:ext uri="{FF2B5EF4-FFF2-40B4-BE49-F238E27FC236}">
                <a16:creationId xmlns:a16="http://schemas.microsoft.com/office/drawing/2014/main" id="{B1A5711C-12AA-4232-B84B-92E3B29FC358}"/>
              </a:ext>
            </a:extLst>
          </p:cNvPr>
          <p:cNvSpPr/>
          <p:nvPr/>
        </p:nvSpPr>
        <p:spPr>
          <a:xfrm>
            <a:off x="8446513" y="2296143"/>
            <a:ext cx="182880" cy="182880"/>
          </a:xfrm>
          <a:prstGeom prst="ellipse">
            <a:avLst/>
          </a:prstGeom>
          <a:solidFill>
            <a:srgbClr val="FF0000"/>
          </a:solidFill>
          <a:ln w="6350" cap="rnd" cmpd="sng" algn="ctr">
            <a:solidFill>
              <a:srgbClr val="FF0000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0" name="Oval 25">
            <a:extLst>
              <a:ext uri="{FF2B5EF4-FFF2-40B4-BE49-F238E27FC236}">
                <a16:creationId xmlns:a16="http://schemas.microsoft.com/office/drawing/2014/main" id="{A66847A1-E60D-498B-9E4C-4893C07FDD43}"/>
              </a:ext>
            </a:extLst>
          </p:cNvPr>
          <p:cNvSpPr/>
          <p:nvPr/>
        </p:nvSpPr>
        <p:spPr>
          <a:xfrm>
            <a:off x="9265828" y="2401451"/>
            <a:ext cx="182880" cy="182880"/>
          </a:xfrm>
          <a:prstGeom prst="ellipse">
            <a:avLst/>
          </a:prstGeom>
          <a:solidFill>
            <a:srgbClr val="FF0000"/>
          </a:solidFill>
          <a:ln w="6350" cap="rnd" cmpd="sng" algn="ctr">
            <a:solidFill>
              <a:srgbClr val="FF0000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2" name="Oval 26">
            <a:extLst>
              <a:ext uri="{FF2B5EF4-FFF2-40B4-BE49-F238E27FC236}">
                <a16:creationId xmlns:a16="http://schemas.microsoft.com/office/drawing/2014/main" id="{9AA3EDA2-3D38-4A1E-8434-144F82C16FC1}"/>
              </a:ext>
            </a:extLst>
          </p:cNvPr>
          <p:cNvSpPr/>
          <p:nvPr/>
        </p:nvSpPr>
        <p:spPr>
          <a:xfrm>
            <a:off x="9264347" y="3079619"/>
            <a:ext cx="182880" cy="182880"/>
          </a:xfrm>
          <a:prstGeom prst="ellipse">
            <a:avLst/>
          </a:prstGeom>
          <a:solidFill>
            <a:srgbClr val="FF0000"/>
          </a:solidFill>
          <a:ln w="6350" cap="rnd" cmpd="sng" algn="ctr">
            <a:solidFill>
              <a:srgbClr val="FF0000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4" name="Oval 28">
            <a:extLst>
              <a:ext uri="{FF2B5EF4-FFF2-40B4-BE49-F238E27FC236}">
                <a16:creationId xmlns:a16="http://schemas.microsoft.com/office/drawing/2014/main" id="{C9B8634E-0A10-47DE-8B21-DE97907C1344}"/>
              </a:ext>
            </a:extLst>
          </p:cNvPr>
          <p:cNvSpPr/>
          <p:nvPr/>
        </p:nvSpPr>
        <p:spPr>
          <a:xfrm>
            <a:off x="9930588" y="2230366"/>
            <a:ext cx="182880" cy="182880"/>
          </a:xfrm>
          <a:prstGeom prst="ellipse">
            <a:avLst/>
          </a:prstGeom>
          <a:solidFill>
            <a:srgbClr val="0000FF"/>
          </a:solidFill>
          <a:ln w="6350" cap="rnd" cmpd="sng" algn="ctr">
            <a:solidFill>
              <a:srgbClr val="0000FF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66" name="Straight Arrow Connector 30">
            <a:extLst>
              <a:ext uri="{FF2B5EF4-FFF2-40B4-BE49-F238E27FC236}">
                <a16:creationId xmlns:a16="http://schemas.microsoft.com/office/drawing/2014/main" id="{C60D604A-D8AF-4593-849E-FE7217AD8ED0}"/>
              </a:ext>
            </a:extLst>
          </p:cNvPr>
          <p:cNvCxnSpPr>
            <a:cxnSpLocks/>
            <a:stCxn id="62" idx="4"/>
            <a:endCxn id="68" idx="0"/>
          </p:cNvCxnSpPr>
          <p:nvPr/>
        </p:nvCxnSpPr>
        <p:spPr>
          <a:xfrm>
            <a:off x="9355787" y="3262499"/>
            <a:ext cx="209041" cy="491867"/>
          </a:xfrm>
          <a:prstGeom prst="straightConnector1">
            <a:avLst/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sp>
        <p:nvSpPr>
          <p:cNvPr id="68" name="Oval 31">
            <a:extLst>
              <a:ext uri="{FF2B5EF4-FFF2-40B4-BE49-F238E27FC236}">
                <a16:creationId xmlns:a16="http://schemas.microsoft.com/office/drawing/2014/main" id="{2F3D4A44-C95C-4267-9420-1B391443CA1B}"/>
              </a:ext>
            </a:extLst>
          </p:cNvPr>
          <p:cNvSpPr/>
          <p:nvPr/>
        </p:nvSpPr>
        <p:spPr>
          <a:xfrm>
            <a:off x="9473388" y="3754366"/>
            <a:ext cx="182880" cy="182880"/>
          </a:xfrm>
          <a:prstGeom prst="ellipse">
            <a:avLst/>
          </a:prstGeom>
          <a:solidFill>
            <a:srgbClr val="008000"/>
          </a:solidFill>
          <a:ln w="6350" cap="rnd" cmpd="sng" algn="ctr">
            <a:solidFill>
              <a:srgbClr val="008000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70" name="Straight Arrow Connector 32">
            <a:extLst>
              <a:ext uri="{FF2B5EF4-FFF2-40B4-BE49-F238E27FC236}">
                <a16:creationId xmlns:a16="http://schemas.microsoft.com/office/drawing/2014/main" id="{8237B116-2F58-4C5C-8EC3-BAE98611E3AE}"/>
              </a:ext>
            </a:extLst>
          </p:cNvPr>
          <p:cNvCxnSpPr>
            <a:cxnSpLocks/>
            <a:stCxn id="60" idx="1"/>
            <a:endCxn id="58" idx="7"/>
          </p:cNvCxnSpPr>
          <p:nvPr/>
        </p:nvCxnSpPr>
        <p:spPr>
          <a:xfrm flipH="1" flipV="1">
            <a:off x="8602611" y="2322925"/>
            <a:ext cx="689999" cy="105308"/>
          </a:xfrm>
          <a:prstGeom prst="straightConnector1">
            <a:avLst/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sp>
        <p:nvSpPr>
          <p:cNvPr id="72" name="Oval 33">
            <a:extLst>
              <a:ext uri="{FF2B5EF4-FFF2-40B4-BE49-F238E27FC236}">
                <a16:creationId xmlns:a16="http://schemas.microsoft.com/office/drawing/2014/main" id="{9DB40E8B-C65E-4F34-897B-5AD75EADA2CD}"/>
              </a:ext>
            </a:extLst>
          </p:cNvPr>
          <p:cNvSpPr/>
          <p:nvPr/>
        </p:nvSpPr>
        <p:spPr>
          <a:xfrm>
            <a:off x="9174388" y="4165846"/>
            <a:ext cx="182880" cy="182880"/>
          </a:xfrm>
          <a:prstGeom prst="ellipse">
            <a:avLst/>
          </a:prstGeom>
          <a:solidFill>
            <a:srgbClr val="008000"/>
          </a:solidFill>
          <a:ln w="6350" cap="rnd" cmpd="sng" algn="ctr">
            <a:solidFill>
              <a:srgbClr val="008000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74" name="Straight Arrow Connector 44">
            <a:extLst>
              <a:ext uri="{FF2B5EF4-FFF2-40B4-BE49-F238E27FC236}">
                <a16:creationId xmlns:a16="http://schemas.microsoft.com/office/drawing/2014/main" id="{5366850F-417C-4BE2-BA69-AC075DC211BC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9357268" y="4257286"/>
            <a:ext cx="484780" cy="91440"/>
          </a:xfrm>
          <a:prstGeom prst="straightConnector1">
            <a:avLst/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cxnSp>
        <p:nvCxnSpPr>
          <p:cNvPr id="76" name="Straight Arrow Connector 45">
            <a:extLst>
              <a:ext uri="{FF2B5EF4-FFF2-40B4-BE49-F238E27FC236}">
                <a16:creationId xmlns:a16="http://schemas.microsoft.com/office/drawing/2014/main" id="{A93E6B8B-D7D6-475F-AACD-FD5F8AF7F2D8}"/>
              </a:ext>
            </a:extLst>
          </p:cNvPr>
          <p:cNvCxnSpPr>
            <a:cxnSpLocks/>
            <a:stCxn id="68" idx="3"/>
            <a:endCxn id="72" idx="7"/>
          </p:cNvCxnSpPr>
          <p:nvPr/>
        </p:nvCxnSpPr>
        <p:spPr>
          <a:xfrm flipH="1">
            <a:off x="9330486" y="3910464"/>
            <a:ext cx="169684" cy="282164"/>
          </a:xfrm>
          <a:prstGeom prst="straightConnector1">
            <a:avLst/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sp>
        <p:nvSpPr>
          <p:cNvPr id="78" name="Oval 50">
            <a:extLst>
              <a:ext uri="{FF2B5EF4-FFF2-40B4-BE49-F238E27FC236}">
                <a16:creationId xmlns:a16="http://schemas.microsoft.com/office/drawing/2014/main" id="{5D4D8DD6-FB1E-488F-82C1-1F4A9C1B19E0}"/>
              </a:ext>
            </a:extLst>
          </p:cNvPr>
          <p:cNvSpPr/>
          <p:nvPr/>
        </p:nvSpPr>
        <p:spPr>
          <a:xfrm>
            <a:off x="9808668" y="4287766"/>
            <a:ext cx="182880" cy="182880"/>
          </a:xfrm>
          <a:prstGeom prst="ellipse">
            <a:avLst/>
          </a:prstGeom>
          <a:solidFill>
            <a:srgbClr val="008000"/>
          </a:solidFill>
          <a:ln w="6350" cap="rnd" cmpd="sng" algn="ctr">
            <a:solidFill>
              <a:srgbClr val="008000"/>
            </a:solidFill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80" name="Straight Arrow Connector 51">
            <a:extLst>
              <a:ext uri="{FF2B5EF4-FFF2-40B4-BE49-F238E27FC236}">
                <a16:creationId xmlns:a16="http://schemas.microsoft.com/office/drawing/2014/main" id="{E03C6B80-C710-4C73-ACE0-A33FCFF8228A}"/>
              </a:ext>
            </a:extLst>
          </p:cNvPr>
          <p:cNvCxnSpPr>
            <a:cxnSpLocks/>
            <a:stCxn id="78" idx="0"/>
            <a:endCxn id="68" idx="5"/>
          </p:cNvCxnSpPr>
          <p:nvPr/>
        </p:nvCxnSpPr>
        <p:spPr>
          <a:xfrm flipH="1" flipV="1">
            <a:off x="9629486" y="3910464"/>
            <a:ext cx="270622" cy="377302"/>
          </a:xfrm>
          <a:prstGeom prst="straightConnector1">
            <a:avLst/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sp>
        <p:nvSpPr>
          <p:cNvPr id="82" name="TextBox 5">
            <a:extLst>
              <a:ext uri="{FF2B5EF4-FFF2-40B4-BE49-F238E27FC236}">
                <a16:creationId xmlns:a16="http://schemas.microsoft.com/office/drawing/2014/main" id="{C73B3684-F1B7-4A73-B779-B181DCE3DC07}"/>
              </a:ext>
            </a:extLst>
          </p:cNvPr>
          <p:cNvSpPr txBox="1"/>
          <p:nvPr/>
        </p:nvSpPr>
        <p:spPr>
          <a:xfrm>
            <a:off x="9214813" y="194327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FF"/>
                </a:solidFill>
                <a:latin typeface="Arial" pitchFamily="34" charset="0"/>
                <a:ea typeface="+mn-ea"/>
                <a:cs typeface="Arial" pitchFamily="34" charset="0"/>
              </a:rPr>
              <a:t>Dead end</a:t>
            </a:r>
          </a:p>
        </p:txBody>
      </p:sp>
      <p:sp>
        <p:nvSpPr>
          <p:cNvPr id="84" name="TextBox 6">
            <a:extLst>
              <a:ext uri="{FF2B5EF4-FFF2-40B4-BE49-F238E27FC236}">
                <a16:creationId xmlns:a16="http://schemas.microsoft.com/office/drawing/2014/main" id="{EB030994-434D-4A23-972F-FE5FECAD0B7F}"/>
              </a:ext>
            </a:extLst>
          </p:cNvPr>
          <p:cNvSpPr txBox="1"/>
          <p:nvPr/>
        </p:nvSpPr>
        <p:spPr>
          <a:xfrm rot="622290">
            <a:off x="8926829" y="433627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Spider trap</a:t>
            </a:r>
          </a:p>
        </p:txBody>
      </p:sp>
    </p:spTree>
    <p:extLst>
      <p:ext uri="{BB962C8B-B14F-4D97-AF65-F5344CB8AC3E}">
        <p14:creationId xmlns:p14="http://schemas.microsoft.com/office/powerpoint/2010/main" val="2597755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BE443-E38E-4D58-B334-0634C0AB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Problem: Spider Traps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AE0322-A56E-4900-AEDB-719DB707C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710EE9BE-9190-4B60-B595-ED8B585DF8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03512" y="1234821"/>
                <a:ext cx="8229600" cy="5257801"/>
              </a:xfrm>
              <a:prstGeom prst="rect">
                <a:avLst/>
              </a:prstGeom>
            </p:spPr>
            <p:txBody>
              <a:bodyPr vert="horz" lIns="54864" tIns="91440" rtlCol="0">
                <a:normAutofit/>
              </a:bodyPr>
              <a:lstStyle>
                <a:lvl1pPr marL="438912" indent="-320040" algn="l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SzPct val="80000"/>
                  <a:buFont typeface="Wingdings 2"/>
                  <a:buChar char=""/>
                  <a:defRPr kumimoji="0" sz="32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1pPr>
                <a:lvl2pPr marL="73152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100000"/>
                  <a:buFont typeface="Wingdings" pitchFamily="2" charset="2"/>
                  <a:buChar char="§"/>
                  <a:defRPr kumimoji="0" sz="28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2pPr>
                <a:lvl3pPr marL="996696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100000"/>
                  <a:buFont typeface="Wingdings" pitchFamily="2" charset="2"/>
                  <a:buChar char="§"/>
                  <a:defRPr kumimoji="0" sz="24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3pPr>
                <a:lvl4pPr marL="1216152" indent="-18288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100000"/>
                  <a:buFont typeface="Wingdings" pitchFamily="2" charset="2"/>
                  <a:buChar char="§"/>
                  <a:defRPr kumimoji="0" sz="20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4pPr>
                <a:lvl5pPr marL="1426464" indent="-18288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100000"/>
                  <a:buFont typeface="Wingdings" pitchFamily="2" charset="2"/>
                  <a:buChar char="§"/>
                  <a:defRPr kumimoji="0" lang="en-US" sz="2000" kern="1200" smtClean="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5pPr>
                <a:lvl6pPr marL="1627632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Wingdings 2"/>
                  <a:buChar char="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 2" pitchFamily="18" charset="2"/>
                  <a:buChar char="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136" indent="-18288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 2" pitchFamily="18" charset="2"/>
                  <a:buChar char="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Char char=""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Power Iteration:</a:t>
                </a:r>
              </a:p>
              <a:p>
                <a:pPr marL="731520" marR="0" lvl="1" indent="-27432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60B5CC"/>
                  </a:buClr>
                  <a:buSzPct val="10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Times New Roman" pitchFamily="18" charset="0"/>
                      </a:rPr>
                      <m:t>=1</m:t>
                    </m:r>
                  </m:oMath>
                </a14:m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731520" marR="0" lvl="1" indent="-27432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60B5CC"/>
                  </a:buClr>
                  <a:buSzPct val="100000"/>
                  <a:buFont typeface="Wingdings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Times New Roman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𝑖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→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996696" marR="0" lvl="2" indent="-2286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66C7D"/>
                  </a:buClr>
                  <a:buSzPct val="10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And iterate</a:t>
                </a:r>
              </a:p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Char char=""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endParaRPr>
              </a:p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Char char=""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60093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Example:</a:t>
                </a:r>
              </a:p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r</a:t>
                </a:r>
                <a:r>
                  <a:rPr kumimoji="0" lang="en-US" sz="24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		1/3	2/6	3/12	5/24		0</a:t>
                </a:r>
              </a:p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r</a:t>
                </a:r>
                <a:r>
                  <a:rPr kumimoji="0" lang="en-US" sz="24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a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	=	1/3	1/6	2/12	3/24	…	0</a:t>
                </a:r>
              </a:p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r</a:t>
                </a:r>
                <a:r>
                  <a:rPr kumimoji="0" lang="en-US" sz="24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m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		1/3	3/6	7/12	16/24		1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710EE9BE-9190-4B60-B595-ED8B585DF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1234821"/>
                <a:ext cx="8229600" cy="5257801"/>
              </a:xfrm>
              <a:prstGeom prst="rect">
                <a:avLst/>
              </a:prstGeom>
              <a:blipFill>
                <a:blip r:embed="rId2"/>
                <a:stretch>
                  <a:fillRect t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Double Bracket 27">
            <a:extLst>
              <a:ext uri="{FF2B5EF4-FFF2-40B4-BE49-F238E27FC236}">
                <a16:creationId xmlns:a16="http://schemas.microsoft.com/office/drawing/2014/main" id="{CBD05DCD-7A8A-4138-BC9C-0F721FD32DFF}"/>
              </a:ext>
            </a:extLst>
          </p:cNvPr>
          <p:cNvSpPr/>
          <p:nvPr/>
        </p:nvSpPr>
        <p:spPr>
          <a:xfrm>
            <a:off x="2076045" y="4655357"/>
            <a:ext cx="457200" cy="1143000"/>
          </a:xfrm>
          <a:prstGeom prst="bracketPair">
            <a:avLst>
              <a:gd name="adj" fmla="val 16667"/>
            </a:avLst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CF1F093D-BE56-455C-B859-F121DF87F965}"/>
              </a:ext>
            </a:extLst>
          </p:cNvPr>
          <p:cNvSpPr txBox="1"/>
          <p:nvPr/>
        </p:nvSpPr>
        <p:spPr>
          <a:xfrm>
            <a:off x="3532312" y="5806821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Iteration 0, 1, 2, …</a:t>
            </a:r>
          </a:p>
        </p:txBody>
      </p:sp>
      <p:grpSp>
        <p:nvGrpSpPr>
          <p:cNvPr id="23" name="Group 20">
            <a:extLst>
              <a:ext uri="{FF2B5EF4-FFF2-40B4-BE49-F238E27FC236}">
                <a16:creationId xmlns:a16="http://schemas.microsoft.com/office/drawing/2014/main" id="{651C6930-51B7-4EBC-AA89-EDA6BE016CF1}"/>
              </a:ext>
            </a:extLst>
          </p:cNvPr>
          <p:cNvGrpSpPr/>
          <p:nvPr/>
        </p:nvGrpSpPr>
        <p:grpSpPr>
          <a:xfrm>
            <a:off x="6130992" y="1374255"/>
            <a:ext cx="1752600" cy="1371600"/>
            <a:chOff x="5715000" y="1828800"/>
            <a:chExt cx="1752600" cy="1371600"/>
          </a:xfrm>
        </p:grpSpPr>
        <p:cxnSp>
          <p:nvCxnSpPr>
            <p:cNvPr id="24" name="Straight Arrow Connector 30">
              <a:extLst>
                <a:ext uri="{FF2B5EF4-FFF2-40B4-BE49-F238E27FC236}">
                  <a16:creationId xmlns:a16="http://schemas.microsoft.com/office/drawing/2014/main" id="{CAD01D54-370B-4993-9D7D-23FB29E37057}"/>
                </a:ext>
              </a:extLst>
            </p:cNvPr>
            <p:cNvCxnSpPr/>
            <p:nvPr/>
          </p:nvCxnSpPr>
          <p:spPr>
            <a:xfrm flipV="1">
              <a:off x="5804720" y="2254605"/>
              <a:ext cx="304800" cy="51491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5" name="Straight Arrow Connector 31">
              <a:extLst>
                <a:ext uri="{FF2B5EF4-FFF2-40B4-BE49-F238E27FC236}">
                  <a16:creationId xmlns:a16="http://schemas.microsoft.com/office/drawing/2014/main" id="{792D1DE0-E9AE-4FA9-B43F-7F8FD54911C8}"/>
                </a:ext>
              </a:extLst>
            </p:cNvPr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6" name="Straight Arrow Connector 32">
              <a:extLst>
                <a:ext uri="{FF2B5EF4-FFF2-40B4-BE49-F238E27FC236}">
                  <a16:creationId xmlns:a16="http://schemas.microsoft.com/office/drawing/2014/main" id="{384D6C49-64B7-4659-84C7-6A4C5DC49ED6}"/>
                </a:ext>
              </a:extLst>
            </p:cNvPr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7" name="Curved Connector 34">
              <a:extLst>
                <a:ext uri="{FF2B5EF4-FFF2-40B4-BE49-F238E27FC236}">
                  <a16:creationId xmlns:a16="http://schemas.microsoft.com/office/drawing/2014/main" id="{FEFEA4E6-E28C-47C3-9594-9D682B69DFFA}"/>
                </a:ext>
              </a:extLst>
            </p:cNvPr>
            <p:cNvCxnSpPr>
              <a:stCxn id="28" idx="6"/>
              <a:endCxn id="28" idx="0"/>
            </p:cNvCxnSpPr>
            <p:nvPr/>
          </p:nvCxnSpPr>
          <p:spPr>
            <a:xfrm flipH="1" flipV="1">
              <a:off x="6248400" y="1828800"/>
              <a:ext cx="228600" cy="228600"/>
            </a:xfrm>
            <a:prstGeom prst="curvedConnector4">
              <a:avLst>
                <a:gd name="adj1" fmla="val -100000"/>
                <a:gd name="adj2" fmla="val 200000"/>
              </a:avLst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8" name="Oval 35">
              <a:extLst>
                <a:ext uri="{FF2B5EF4-FFF2-40B4-BE49-F238E27FC236}">
                  <a16:creationId xmlns:a16="http://schemas.microsoft.com/office/drawing/2014/main" id="{E4EF17F8-451D-4DD7-A712-DE779E873A23}"/>
                </a:ext>
              </a:extLst>
            </p:cNvPr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y</a:t>
              </a:r>
            </a:p>
          </p:txBody>
        </p:sp>
        <p:sp>
          <p:nvSpPr>
            <p:cNvPr id="29" name="Oval 36">
              <a:extLst>
                <a:ext uri="{FF2B5EF4-FFF2-40B4-BE49-F238E27FC236}">
                  <a16:creationId xmlns:a16="http://schemas.microsoft.com/office/drawing/2014/main" id="{66BAFA4C-8DC1-4B34-9C56-CD8AC47A62F3}"/>
                </a:ext>
              </a:extLst>
            </p:cNvPr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a</a:t>
              </a:r>
            </a:p>
          </p:txBody>
        </p:sp>
        <p:sp>
          <p:nvSpPr>
            <p:cNvPr id="30" name="Oval 37">
              <a:extLst>
                <a:ext uri="{FF2B5EF4-FFF2-40B4-BE49-F238E27FC236}">
                  <a16:creationId xmlns:a16="http://schemas.microsoft.com/office/drawing/2014/main" id="{7EC35DF3-B7D6-4D4A-A38E-37742076D9BC}"/>
                </a:ext>
              </a:extLst>
            </p:cNvPr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m</a:t>
              </a:r>
            </a:p>
          </p:txBody>
        </p:sp>
      </p:grpSp>
      <p:graphicFrame>
        <p:nvGraphicFramePr>
          <p:cNvPr id="31" name="Table 38">
            <a:extLst>
              <a:ext uri="{FF2B5EF4-FFF2-40B4-BE49-F238E27FC236}">
                <a16:creationId xmlns:a16="http://schemas.microsoft.com/office/drawing/2014/main" id="{4319001A-FC8B-4A20-8681-7CAF1D481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8373"/>
              </p:ext>
            </p:extLst>
          </p:nvPr>
        </p:nvGraphicFramePr>
        <p:xfrm>
          <a:off x="7879273" y="1243726"/>
          <a:ext cx="2438400" cy="1478280"/>
        </p:xfrm>
        <a:graphic>
          <a:graphicData uri="http://schemas.openxmlformats.org/drawingml/2006/table">
            <a:tbl>
              <a:tblPr firstRow="1" bandRow="1"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Rectangle 39">
            <a:extLst>
              <a:ext uri="{FF2B5EF4-FFF2-40B4-BE49-F238E27FC236}">
                <a16:creationId xmlns:a16="http://schemas.microsoft.com/office/drawing/2014/main" id="{A3DFF350-26C3-4021-B99C-D2ED3241E2BC}"/>
              </a:ext>
            </a:extLst>
          </p:cNvPr>
          <p:cNvSpPr/>
          <p:nvPr/>
        </p:nvSpPr>
        <p:spPr>
          <a:xfrm>
            <a:off x="7799512" y="2991648"/>
            <a:ext cx="25146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=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US" sz="2000" b="1" baseline="-25000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/2 +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/2</a:t>
            </a:r>
          </a:p>
          <a:p>
            <a:pPr lvl="1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=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US" sz="2000" b="1" baseline="-25000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/2</a:t>
            </a:r>
            <a:endParaRPr lang="en-US" sz="2000" b="1" baseline="-25000" dirty="0">
              <a:solidFill>
                <a:srgbClr val="008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lvl="1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/2 +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</a:t>
            </a:r>
            <a:endParaRPr lang="en-US" sz="2000" b="1" baseline="-25000" dirty="0">
              <a:solidFill>
                <a:srgbClr val="008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33" name="Curved Connector 18">
            <a:extLst>
              <a:ext uri="{FF2B5EF4-FFF2-40B4-BE49-F238E27FC236}">
                <a16:creationId xmlns:a16="http://schemas.microsoft.com/office/drawing/2014/main" id="{62592C99-83B9-4253-A9AC-BE489CBBE674}"/>
              </a:ext>
            </a:extLst>
          </p:cNvPr>
          <p:cNvCxnSpPr/>
          <p:nvPr/>
        </p:nvCxnSpPr>
        <p:spPr>
          <a:xfrm flipH="1" flipV="1">
            <a:off x="7654992" y="2288655"/>
            <a:ext cx="228600" cy="228600"/>
          </a:xfrm>
          <a:prstGeom prst="curvedConnector4">
            <a:avLst>
              <a:gd name="adj1" fmla="val -100000"/>
              <a:gd name="adj2" fmla="val 200000"/>
            </a:avLst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sp>
        <p:nvSpPr>
          <p:cNvPr id="34" name="TextBox 7">
            <a:extLst>
              <a:ext uri="{FF2B5EF4-FFF2-40B4-BE49-F238E27FC236}">
                <a16:creationId xmlns:a16="http://schemas.microsoft.com/office/drawing/2014/main" id="{964D80DA-AF2D-4EE2-A223-C4587D75D055}"/>
              </a:ext>
            </a:extLst>
          </p:cNvPr>
          <p:cNvSpPr txBox="1"/>
          <p:nvPr/>
        </p:nvSpPr>
        <p:spPr>
          <a:xfrm>
            <a:off x="6073731" y="292288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m is a spider trap</a:t>
            </a:r>
          </a:p>
        </p:txBody>
      </p:sp>
    </p:spTree>
    <p:extLst>
      <p:ext uri="{BB962C8B-B14F-4D97-AF65-F5344CB8AC3E}">
        <p14:creationId xmlns:p14="http://schemas.microsoft.com/office/powerpoint/2010/main" val="353025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26159"/>
          <a:stretch/>
        </p:blipFill>
        <p:spPr>
          <a:xfrm>
            <a:off x="1752601" y="1676400"/>
            <a:ext cx="8686800" cy="481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Data: Information Nets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19B12225-5612-419B-A8D5-4B8EEE4C217E}" type="slidenum">
              <a:rPr lang="en-US">
                <a:solidFill>
                  <a:prstClr val="black">
                    <a:tint val="95000"/>
                  </a:prstClr>
                </a:solidFill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4</a:t>
            </a:fld>
            <a:endParaRPr lang="en-US">
              <a:solidFill>
                <a:prstClr val="black">
                  <a:tint val="95000"/>
                </a:prstClr>
              </a:solidFill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8971" y="5943600"/>
            <a:ext cx="441408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orbel"/>
                <a:ea typeface="+mn-ea"/>
              </a:rPr>
              <a:t>Citation networks and Maps of science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7F7F"/>
                </a:solidFill>
                <a:latin typeface="Corbel"/>
                <a:ea typeface="+mn-ea"/>
              </a:rPr>
              <a:t>[</a:t>
            </a:r>
            <a:r>
              <a:rPr lang="en-US" sz="1800" b="1" dirty="0" err="1">
                <a:solidFill>
                  <a:srgbClr val="7F7F7F"/>
                </a:solidFill>
                <a:latin typeface="Corbel"/>
                <a:ea typeface="+mn-ea"/>
              </a:rPr>
              <a:t>Börner</a:t>
            </a:r>
            <a:r>
              <a:rPr lang="en-US" sz="1800" b="1" dirty="0">
                <a:solidFill>
                  <a:srgbClr val="7F7F7F"/>
                </a:solidFill>
                <a:latin typeface="Corbel"/>
                <a:ea typeface="+mn-ea"/>
              </a:rPr>
              <a:t> et al., 2012]</a:t>
            </a:r>
          </a:p>
        </p:txBody>
      </p:sp>
    </p:spTree>
    <p:extLst>
      <p:ext uri="{BB962C8B-B14F-4D97-AF65-F5344CB8AC3E}">
        <p14:creationId xmlns:p14="http://schemas.microsoft.com/office/powerpoint/2010/main" val="4254829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A624F-52DD-4DB1-9E39-C0CCFF81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Solution: Teleports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7DEF3-2F09-4CFC-9804-E720231EC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The Google solution for spider traps: </a:t>
            </a:r>
            <a:r>
              <a:rPr lang="en-US" altLang="zh-CN" sz="2800" b="1" dirty="0">
                <a:solidFill>
                  <a:srgbClr val="D60093"/>
                </a:solidFill>
              </a:rPr>
              <a:t>At each time step, the random surfer has two options</a:t>
            </a:r>
          </a:p>
          <a:p>
            <a:pPr lvl="1"/>
            <a:r>
              <a:rPr lang="en-US" altLang="zh-CN" sz="2400" dirty="0"/>
              <a:t>With prob. </a:t>
            </a:r>
            <a:r>
              <a:rPr lang="en-US" altLang="zh-CN" sz="2400" b="1" i="1" dirty="0">
                <a:latin typeface="Symbol" pitchFamily="18" charset="2"/>
                <a:sym typeface="Symbol" pitchFamily="18" charset="2"/>
              </a:rPr>
              <a:t></a:t>
            </a:r>
            <a:r>
              <a:rPr lang="en-US" altLang="zh-CN" sz="2400" dirty="0"/>
              <a:t>, follow a link at random</a:t>
            </a:r>
          </a:p>
          <a:p>
            <a:pPr lvl="1"/>
            <a:r>
              <a:rPr lang="en-US" altLang="zh-CN" sz="2400" dirty="0"/>
              <a:t>With prob. </a:t>
            </a:r>
            <a:r>
              <a:rPr lang="en-US" altLang="zh-CN" sz="2400" b="1" dirty="0"/>
              <a:t>1-</a:t>
            </a:r>
            <a:r>
              <a:rPr lang="en-US" altLang="zh-CN" sz="2400" b="1" i="1" dirty="0">
                <a:latin typeface="Symbol" pitchFamily="18" charset="2"/>
                <a:sym typeface="Symbol" pitchFamily="18" charset="2"/>
              </a:rPr>
              <a:t></a:t>
            </a:r>
            <a:r>
              <a:rPr lang="en-US" altLang="zh-CN" sz="2400" dirty="0"/>
              <a:t>, jump to some random page</a:t>
            </a:r>
          </a:p>
          <a:p>
            <a:pPr lvl="1"/>
            <a:r>
              <a:rPr lang="en-US" altLang="zh-CN" sz="2400" dirty="0"/>
              <a:t>Common values for </a:t>
            </a:r>
            <a:r>
              <a:rPr lang="en-US" altLang="zh-CN" sz="2400" b="1" i="1" dirty="0">
                <a:latin typeface="Symbol" pitchFamily="18" charset="2"/>
                <a:sym typeface="Symbol" pitchFamily="18" charset="2"/>
              </a:rPr>
              <a:t></a:t>
            </a:r>
            <a:r>
              <a:rPr lang="en-US" altLang="zh-CN" sz="2400" dirty="0"/>
              <a:t>  are in the range 0.8 to 0.9</a:t>
            </a:r>
          </a:p>
          <a:p>
            <a:r>
              <a:rPr lang="en-US" altLang="zh-CN" sz="2800" b="1" dirty="0">
                <a:solidFill>
                  <a:srgbClr val="0000FF"/>
                </a:solidFill>
              </a:rPr>
              <a:t>Surfer will teleport out of spider trap within a few time steps</a:t>
            </a:r>
          </a:p>
          <a:p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34D30F-BD7E-46A9-B066-3C32BE060B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grpSp>
        <p:nvGrpSpPr>
          <p:cNvPr id="27" name="Group 20">
            <a:extLst>
              <a:ext uri="{FF2B5EF4-FFF2-40B4-BE49-F238E27FC236}">
                <a16:creationId xmlns:a16="http://schemas.microsoft.com/office/drawing/2014/main" id="{161108B7-C670-4AEE-BF06-1DC5CF0D7AC7}"/>
              </a:ext>
            </a:extLst>
          </p:cNvPr>
          <p:cNvGrpSpPr/>
          <p:nvPr/>
        </p:nvGrpSpPr>
        <p:grpSpPr>
          <a:xfrm>
            <a:off x="3530670" y="4787901"/>
            <a:ext cx="1752600" cy="1371600"/>
            <a:chOff x="5715000" y="1828800"/>
            <a:chExt cx="1752600" cy="1371600"/>
          </a:xfrm>
        </p:grpSpPr>
        <p:cxnSp>
          <p:nvCxnSpPr>
            <p:cNvPr id="28" name="Straight Arrow Connector 15">
              <a:extLst>
                <a:ext uri="{FF2B5EF4-FFF2-40B4-BE49-F238E27FC236}">
                  <a16:creationId xmlns:a16="http://schemas.microsoft.com/office/drawing/2014/main" id="{434C9561-5DBF-4599-B1D4-A1E84BADEA65}"/>
                </a:ext>
              </a:extLst>
            </p:cNvPr>
            <p:cNvCxnSpPr/>
            <p:nvPr/>
          </p:nvCxnSpPr>
          <p:spPr>
            <a:xfrm flipV="1">
              <a:off x="5804720" y="2254605"/>
              <a:ext cx="304800" cy="51491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9" name="Straight Arrow Connector 16">
              <a:extLst>
                <a:ext uri="{FF2B5EF4-FFF2-40B4-BE49-F238E27FC236}">
                  <a16:creationId xmlns:a16="http://schemas.microsoft.com/office/drawing/2014/main" id="{C176A560-F420-4270-B764-DD216A88792F}"/>
                </a:ext>
              </a:extLst>
            </p:cNvPr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30" name="Straight Arrow Connector 17">
              <a:extLst>
                <a:ext uri="{FF2B5EF4-FFF2-40B4-BE49-F238E27FC236}">
                  <a16:creationId xmlns:a16="http://schemas.microsoft.com/office/drawing/2014/main" id="{7884774E-81BA-4ABF-847E-8A76657843D6}"/>
                </a:ext>
              </a:extLst>
            </p:cNvPr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31" name="Curved Connector 18">
              <a:extLst>
                <a:ext uri="{FF2B5EF4-FFF2-40B4-BE49-F238E27FC236}">
                  <a16:creationId xmlns:a16="http://schemas.microsoft.com/office/drawing/2014/main" id="{00102FE8-47DC-41BA-A1F1-E6B60B5EA3D7}"/>
                </a:ext>
              </a:extLst>
            </p:cNvPr>
            <p:cNvCxnSpPr>
              <a:stCxn id="32" idx="6"/>
              <a:endCxn id="32" idx="0"/>
            </p:cNvCxnSpPr>
            <p:nvPr/>
          </p:nvCxnSpPr>
          <p:spPr>
            <a:xfrm flipH="1" flipV="1">
              <a:off x="6248400" y="1828800"/>
              <a:ext cx="228600" cy="228600"/>
            </a:xfrm>
            <a:prstGeom prst="curvedConnector4">
              <a:avLst>
                <a:gd name="adj1" fmla="val -100000"/>
                <a:gd name="adj2" fmla="val 200000"/>
              </a:avLst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32" name="Oval 19">
              <a:extLst>
                <a:ext uri="{FF2B5EF4-FFF2-40B4-BE49-F238E27FC236}">
                  <a16:creationId xmlns:a16="http://schemas.microsoft.com/office/drawing/2014/main" id="{A7AFC4B5-8B3B-4CAC-BAD4-9902CAC6859B}"/>
                </a:ext>
              </a:extLst>
            </p:cNvPr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y</a:t>
              </a:r>
            </a:p>
          </p:txBody>
        </p:sp>
        <p:sp>
          <p:nvSpPr>
            <p:cNvPr id="33" name="Oval 20">
              <a:extLst>
                <a:ext uri="{FF2B5EF4-FFF2-40B4-BE49-F238E27FC236}">
                  <a16:creationId xmlns:a16="http://schemas.microsoft.com/office/drawing/2014/main" id="{8BC34EFC-361A-40BA-8BC6-32726B76AF32}"/>
                </a:ext>
              </a:extLst>
            </p:cNvPr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a</a:t>
              </a:r>
            </a:p>
          </p:txBody>
        </p:sp>
        <p:sp>
          <p:nvSpPr>
            <p:cNvPr id="34" name="Oval 21">
              <a:extLst>
                <a:ext uri="{FF2B5EF4-FFF2-40B4-BE49-F238E27FC236}">
                  <a16:creationId xmlns:a16="http://schemas.microsoft.com/office/drawing/2014/main" id="{753404D0-94FB-41E8-BF7D-FFFC36F9F6FC}"/>
                </a:ext>
              </a:extLst>
            </p:cNvPr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m</a:t>
              </a:r>
            </a:p>
          </p:txBody>
        </p:sp>
      </p:grpSp>
      <p:cxnSp>
        <p:nvCxnSpPr>
          <p:cNvPr id="35" name="Curved Connector 22">
            <a:extLst>
              <a:ext uri="{FF2B5EF4-FFF2-40B4-BE49-F238E27FC236}">
                <a16:creationId xmlns:a16="http://schemas.microsoft.com/office/drawing/2014/main" id="{CE448D6B-4D5F-40F6-AC18-FFE17BF2FC12}"/>
              </a:ext>
            </a:extLst>
          </p:cNvPr>
          <p:cNvCxnSpPr/>
          <p:nvPr/>
        </p:nvCxnSpPr>
        <p:spPr>
          <a:xfrm flipH="1" flipV="1">
            <a:off x="5054670" y="5702301"/>
            <a:ext cx="228600" cy="228600"/>
          </a:xfrm>
          <a:prstGeom prst="curvedConnector4">
            <a:avLst>
              <a:gd name="adj1" fmla="val -100000"/>
              <a:gd name="adj2" fmla="val 200000"/>
            </a:avLst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cxnSp>
        <p:nvCxnSpPr>
          <p:cNvPr id="36" name="Curved Connector 31">
            <a:extLst>
              <a:ext uri="{FF2B5EF4-FFF2-40B4-BE49-F238E27FC236}">
                <a16:creationId xmlns:a16="http://schemas.microsoft.com/office/drawing/2014/main" id="{95A1EF60-A49A-4F5C-920E-5AC0377889CD}"/>
              </a:ext>
            </a:extLst>
          </p:cNvPr>
          <p:cNvCxnSpPr/>
          <p:nvPr/>
        </p:nvCxnSpPr>
        <p:spPr>
          <a:xfrm flipH="1" flipV="1">
            <a:off x="8412088" y="5702301"/>
            <a:ext cx="228600" cy="228600"/>
          </a:xfrm>
          <a:prstGeom prst="curvedConnector4">
            <a:avLst>
              <a:gd name="adj1" fmla="val -100000"/>
              <a:gd name="adj2" fmla="val 200000"/>
            </a:avLst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sp>
        <p:nvSpPr>
          <p:cNvPr id="37" name="Right Arrow 1">
            <a:extLst>
              <a:ext uri="{FF2B5EF4-FFF2-40B4-BE49-F238E27FC236}">
                <a16:creationId xmlns:a16="http://schemas.microsoft.com/office/drawing/2014/main" id="{087CB3AD-B2E3-41E4-9C85-D7ED5CF4D5CE}"/>
              </a:ext>
            </a:extLst>
          </p:cNvPr>
          <p:cNvSpPr/>
          <p:nvPr/>
        </p:nvSpPr>
        <p:spPr>
          <a:xfrm>
            <a:off x="5829168" y="5245101"/>
            <a:ext cx="762000" cy="608828"/>
          </a:xfrm>
          <a:prstGeom prst="rightArrow">
            <a:avLst/>
          </a:prstGeom>
          <a:noFill/>
          <a:ln w="38100" cap="rnd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8" name="Freeform 36">
            <a:extLst>
              <a:ext uri="{FF2B5EF4-FFF2-40B4-BE49-F238E27FC236}">
                <a16:creationId xmlns:a16="http://schemas.microsoft.com/office/drawing/2014/main" id="{06CAED48-24DD-4D6A-BFEA-96B0648028F8}"/>
              </a:ext>
            </a:extLst>
          </p:cNvPr>
          <p:cNvSpPr/>
          <p:nvPr/>
        </p:nvSpPr>
        <p:spPr>
          <a:xfrm rot="1803983">
            <a:off x="8121141" y="5401129"/>
            <a:ext cx="314036" cy="360219"/>
          </a:xfrm>
          <a:custGeom>
            <a:avLst/>
            <a:gdLst>
              <a:gd name="connsiteX0" fmla="*/ 314036 w 314036"/>
              <a:gd name="connsiteY0" fmla="*/ 360219 h 360219"/>
              <a:gd name="connsiteX1" fmla="*/ 101600 w 314036"/>
              <a:gd name="connsiteY1" fmla="*/ 295564 h 360219"/>
              <a:gd name="connsiteX2" fmla="*/ 110836 w 314036"/>
              <a:gd name="connsiteY2" fmla="*/ 92364 h 360219"/>
              <a:gd name="connsiteX3" fmla="*/ 0 w 314036"/>
              <a:gd name="connsiteY3" fmla="*/ 0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036" h="360219">
                <a:moveTo>
                  <a:pt x="314036" y="360219"/>
                </a:moveTo>
                <a:cubicBezTo>
                  <a:pt x="224751" y="350212"/>
                  <a:pt x="135467" y="340206"/>
                  <a:pt x="101600" y="295564"/>
                </a:cubicBezTo>
                <a:cubicBezTo>
                  <a:pt x="67733" y="250922"/>
                  <a:pt x="127769" y="141625"/>
                  <a:pt x="110836" y="92364"/>
                </a:cubicBezTo>
                <a:cubicBezTo>
                  <a:pt x="93903" y="43103"/>
                  <a:pt x="46951" y="21551"/>
                  <a:pt x="0" y="0"/>
                </a:cubicBezTo>
              </a:path>
            </a:pathLst>
          </a:custGeom>
          <a:noFill/>
          <a:ln w="38100" cap="rnd" cmpd="sng" algn="ctr">
            <a:solidFill>
              <a:srgbClr val="008000"/>
            </a:solidFill>
            <a:prstDash val="sysDash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9" name="Freeform 34">
            <a:extLst>
              <a:ext uri="{FF2B5EF4-FFF2-40B4-BE49-F238E27FC236}">
                <a16:creationId xmlns:a16="http://schemas.microsoft.com/office/drawing/2014/main" id="{ED70000D-EB25-4A87-9542-04842117CAE0}"/>
              </a:ext>
            </a:extLst>
          </p:cNvPr>
          <p:cNvSpPr/>
          <p:nvPr/>
        </p:nvSpPr>
        <p:spPr>
          <a:xfrm>
            <a:off x="7497692" y="5154600"/>
            <a:ext cx="288636" cy="307325"/>
          </a:xfrm>
          <a:custGeom>
            <a:avLst/>
            <a:gdLst>
              <a:gd name="connsiteX0" fmla="*/ 0 w 221672"/>
              <a:gd name="connsiteY0" fmla="*/ 2756 h 224429"/>
              <a:gd name="connsiteX1" fmla="*/ 138545 w 221672"/>
              <a:gd name="connsiteY1" fmla="*/ 21229 h 224429"/>
              <a:gd name="connsiteX2" fmla="*/ 120072 w 221672"/>
              <a:gd name="connsiteY2" fmla="*/ 159774 h 224429"/>
              <a:gd name="connsiteX3" fmla="*/ 221672 w 221672"/>
              <a:gd name="connsiteY3" fmla="*/ 224429 h 224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672" h="224429">
                <a:moveTo>
                  <a:pt x="0" y="2756"/>
                </a:moveTo>
                <a:cubicBezTo>
                  <a:pt x="59266" y="-1093"/>
                  <a:pt x="118533" y="-4941"/>
                  <a:pt x="138545" y="21229"/>
                </a:cubicBezTo>
                <a:cubicBezTo>
                  <a:pt x="158557" y="47399"/>
                  <a:pt x="106218" y="125907"/>
                  <a:pt x="120072" y="159774"/>
                </a:cubicBezTo>
                <a:cubicBezTo>
                  <a:pt x="133926" y="193641"/>
                  <a:pt x="177799" y="209035"/>
                  <a:pt x="221672" y="224429"/>
                </a:cubicBezTo>
              </a:path>
            </a:pathLst>
          </a:custGeom>
          <a:noFill/>
          <a:ln w="38100" cap="rnd" cmpd="sng" algn="ctr">
            <a:solidFill>
              <a:srgbClr val="008000"/>
            </a:solidFill>
            <a:prstDash val="sysDash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0" name="Freeform 38">
            <a:extLst>
              <a:ext uri="{FF2B5EF4-FFF2-40B4-BE49-F238E27FC236}">
                <a16:creationId xmlns:a16="http://schemas.microsoft.com/office/drawing/2014/main" id="{4B4B63C2-0D9A-4E88-9A22-D30C8DB7EF28}"/>
              </a:ext>
            </a:extLst>
          </p:cNvPr>
          <p:cNvSpPr/>
          <p:nvPr/>
        </p:nvSpPr>
        <p:spPr>
          <a:xfrm rot="15957252">
            <a:off x="7277656" y="5643293"/>
            <a:ext cx="288636" cy="307325"/>
          </a:xfrm>
          <a:custGeom>
            <a:avLst/>
            <a:gdLst>
              <a:gd name="connsiteX0" fmla="*/ 0 w 221672"/>
              <a:gd name="connsiteY0" fmla="*/ 2756 h 224429"/>
              <a:gd name="connsiteX1" fmla="*/ 138545 w 221672"/>
              <a:gd name="connsiteY1" fmla="*/ 21229 h 224429"/>
              <a:gd name="connsiteX2" fmla="*/ 120072 w 221672"/>
              <a:gd name="connsiteY2" fmla="*/ 159774 h 224429"/>
              <a:gd name="connsiteX3" fmla="*/ 221672 w 221672"/>
              <a:gd name="connsiteY3" fmla="*/ 224429 h 224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672" h="224429">
                <a:moveTo>
                  <a:pt x="0" y="2756"/>
                </a:moveTo>
                <a:cubicBezTo>
                  <a:pt x="59266" y="-1093"/>
                  <a:pt x="118533" y="-4941"/>
                  <a:pt x="138545" y="21229"/>
                </a:cubicBezTo>
                <a:cubicBezTo>
                  <a:pt x="158557" y="47399"/>
                  <a:pt x="106218" y="125907"/>
                  <a:pt x="120072" y="159774"/>
                </a:cubicBezTo>
                <a:cubicBezTo>
                  <a:pt x="133926" y="193641"/>
                  <a:pt x="177799" y="209035"/>
                  <a:pt x="221672" y="224429"/>
                </a:cubicBezTo>
              </a:path>
            </a:pathLst>
          </a:custGeom>
          <a:noFill/>
          <a:ln w="38100" cap="rnd" cmpd="sng" algn="ctr">
            <a:solidFill>
              <a:srgbClr val="008000"/>
            </a:solidFill>
            <a:prstDash val="sysDash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41" name="Group 20">
            <a:extLst>
              <a:ext uri="{FF2B5EF4-FFF2-40B4-BE49-F238E27FC236}">
                <a16:creationId xmlns:a16="http://schemas.microsoft.com/office/drawing/2014/main" id="{7674206D-BC2D-4C44-9A21-596A20854F84}"/>
              </a:ext>
            </a:extLst>
          </p:cNvPr>
          <p:cNvGrpSpPr/>
          <p:nvPr/>
        </p:nvGrpSpPr>
        <p:grpSpPr>
          <a:xfrm>
            <a:off x="6888088" y="4787901"/>
            <a:ext cx="1752600" cy="1371600"/>
            <a:chOff x="5715000" y="1828800"/>
            <a:chExt cx="1752600" cy="1371600"/>
          </a:xfrm>
        </p:grpSpPr>
        <p:cxnSp>
          <p:nvCxnSpPr>
            <p:cNvPr id="42" name="Straight Arrow Connector 24">
              <a:extLst>
                <a:ext uri="{FF2B5EF4-FFF2-40B4-BE49-F238E27FC236}">
                  <a16:creationId xmlns:a16="http://schemas.microsoft.com/office/drawing/2014/main" id="{52F12654-322D-4591-8D7A-51A880F905AD}"/>
                </a:ext>
              </a:extLst>
            </p:cNvPr>
            <p:cNvCxnSpPr/>
            <p:nvPr/>
          </p:nvCxnSpPr>
          <p:spPr>
            <a:xfrm flipV="1">
              <a:off x="5804720" y="2254605"/>
              <a:ext cx="304800" cy="51491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3" name="Straight Arrow Connector 25">
              <a:extLst>
                <a:ext uri="{FF2B5EF4-FFF2-40B4-BE49-F238E27FC236}">
                  <a16:creationId xmlns:a16="http://schemas.microsoft.com/office/drawing/2014/main" id="{07EAC1E0-7F05-4977-A639-A45B217180AB}"/>
                </a:ext>
              </a:extLst>
            </p:cNvPr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4" name="Straight Arrow Connector 26">
              <a:extLst>
                <a:ext uri="{FF2B5EF4-FFF2-40B4-BE49-F238E27FC236}">
                  <a16:creationId xmlns:a16="http://schemas.microsoft.com/office/drawing/2014/main" id="{55AF411A-E0E0-4AE4-9B22-AF1F08C30F81}"/>
                </a:ext>
              </a:extLst>
            </p:cNvPr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5" name="Curved Connector 27">
              <a:extLst>
                <a:ext uri="{FF2B5EF4-FFF2-40B4-BE49-F238E27FC236}">
                  <a16:creationId xmlns:a16="http://schemas.microsoft.com/office/drawing/2014/main" id="{829CF4D5-26BC-41AF-97D4-6F66E9B30665}"/>
                </a:ext>
              </a:extLst>
            </p:cNvPr>
            <p:cNvCxnSpPr>
              <a:stCxn id="46" idx="6"/>
              <a:endCxn id="46" idx="0"/>
            </p:cNvCxnSpPr>
            <p:nvPr/>
          </p:nvCxnSpPr>
          <p:spPr>
            <a:xfrm flipH="1" flipV="1">
              <a:off x="6248400" y="1828800"/>
              <a:ext cx="228600" cy="228600"/>
            </a:xfrm>
            <a:prstGeom prst="curvedConnector4">
              <a:avLst>
                <a:gd name="adj1" fmla="val -100000"/>
                <a:gd name="adj2" fmla="val 200000"/>
              </a:avLst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46" name="Oval 28">
              <a:extLst>
                <a:ext uri="{FF2B5EF4-FFF2-40B4-BE49-F238E27FC236}">
                  <a16:creationId xmlns:a16="http://schemas.microsoft.com/office/drawing/2014/main" id="{C500313B-DDCF-4924-87AB-FE195ACEFCD1}"/>
                </a:ext>
              </a:extLst>
            </p:cNvPr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y</a:t>
              </a:r>
            </a:p>
          </p:txBody>
        </p:sp>
        <p:sp>
          <p:nvSpPr>
            <p:cNvPr id="47" name="Oval 29">
              <a:extLst>
                <a:ext uri="{FF2B5EF4-FFF2-40B4-BE49-F238E27FC236}">
                  <a16:creationId xmlns:a16="http://schemas.microsoft.com/office/drawing/2014/main" id="{316F76A2-05D0-4784-8D0A-399E7E3E029B}"/>
                </a:ext>
              </a:extLst>
            </p:cNvPr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a</a:t>
              </a:r>
            </a:p>
          </p:txBody>
        </p:sp>
        <p:sp>
          <p:nvSpPr>
            <p:cNvPr id="48" name="Oval 30">
              <a:extLst>
                <a:ext uri="{FF2B5EF4-FFF2-40B4-BE49-F238E27FC236}">
                  <a16:creationId xmlns:a16="http://schemas.microsoft.com/office/drawing/2014/main" id="{519DEEDF-188A-454C-A550-1BEF7772342C}"/>
                </a:ext>
              </a:extLst>
            </p:cNvPr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412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9B90F-83CC-4D67-B3DA-4DDD7096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Problem: Dead Ends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6F9A4-CCDB-4E7B-8BAC-225389AA5B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004E1D6-4C81-4011-95A1-964F62A168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1504" y="1165805"/>
                <a:ext cx="8229600" cy="5257801"/>
              </a:xfrm>
              <a:prstGeom prst="rect">
                <a:avLst/>
              </a:prstGeom>
            </p:spPr>
            <p:txBody>
              <a:bodyPr vert="horz" lIns="54864" tIns="91440" rtlCol="0">
                <a:normAutofit/>
              </a:bodyPr>
              <a:lstStyle>
                <a:lvl1pPr marL="438912" indent="-320040" algn="l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SzPct val="80000"/>
                  <a:buFont typeface="Wingdings 2"/>
                  <a:buChar char=""/>
                  <a:defRPr kumimoji="0" sz="32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1pPr>
                <a:lvl2pPr marL="73152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100000"/>
                  <a:buFont typeface="Wingdings" pitchFamily="2" charset="2"/>
                  <a:buChar char="§"/>
                  <a:defRPr kumimoji="0" sz="28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2pPr>
                <a:lvl3pPr marL="996696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100000"/>
                  <a:buFont typeface="Wingdings" pitchFamily="2" charset="2"/>
                  <a:buChar char="§"/>
                  <a:defRPr kumimoji="0" sz="24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3pPr>
                <a:lvl4pPr marL="1216152" indent="-18288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100000"/>
                  <a:buFont typeface="Wingdings" pitchFamily="2" charset="2"/>
                  <a:buChar char="§"/>
                  <a:defRPr kumimoji="0" sz="2000"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4pPr>
                <a:lvl5pPr marL="1426464" indent="-18288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100000"/>
                  <a:buFont typeface="Wingdings" pitchFamily="2" charset="2"/>
                  <a:buChar char="§"/>
                  <a:defRPr kumimoji="0" lang="en-US" sz="2000" kern="1200" smtClean="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5pPr>
                <a:lvl6pPr marL="1627632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Wingdings 2"/>
                  <a:buChar char="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 2" pitchFamily="18" charset="2"/>
                  <a:buChar char="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31136" indent="-18288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 2" pitchFamily="18" charset="2"/>
                  <a:buChar char="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Char char=""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Power Iteration:</a:t>
                </a:r>
              </a:p>
              <a:p>
                <a:pPr marL="731520" marR="0" lvl="1" indent="-27432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60B5CC"/>
                  </a:buClr>
                  <a:buSzPct val="10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Times New Roman" pitchFamily="18" charset="0"/>
                      </a:rPr>
                      <m:t>=1</m:t>
                    </m:r>
                  </m:oMath>
                </a14:m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731520" marR="0" lvl="1" indent="-27432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60B5CC"/>
                  </a:buClr>
                  <a:buSzPct val="100000"/>
                  <a:buFont typeface="Wingdings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Times New Roman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𝑖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→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marL="996696" marR="0" lvl="2" indent="-2286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E66C7D"/>
                  </a:buClr>
                  <a:buSzPct val="10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And iterate</a:t>
                </a:r>
              </a:p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Char char=""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endParaRPr>
              </a:p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Char char=""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60093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Example:</a:t>
                </a:r>
              </a:p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r</a:t>
                </a:r>
                <a:r>
                  <a:rPr kumimoji="0" lang="en-US" sz="24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y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		1/3	2/6	3/12	5/24		0</a:t>
                </a:r>
              </a:p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r</a:t>
                </a:r>
                <a:r>
                  <a:rPr kumimoji="0" lang="en-US" sz="24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a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	=	1/3	1/6	2/12	3/24	…	0</a:t>
                </a:r>
              </a:p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	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r</a:t>
                </a:r>
                <a:r>
                  <a:rPr kumimoji="0" lang="en-US" sz="24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m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</a:rPr>
                  <a:t>		1/3	1/6	1/12	2/24		0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004E1D6-4C81-4011-95A1-964F62A16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1165805"/>
                <a:ext cx="8229600" cy="5257801"/>
              </a:xfrm>
              <a:prstGeom prst="rect">
                <a:avLst/>
              </a:prstGeom>
              <a:blipFill>
                <a:blip r:embed="rId2"/>
                <a:stretch>
                  <a:fillRect l="-74" t="-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ouble Bracket 27">
            <a:extLst>
              <a:ext uri="{FF2B5EF4-FFF2-40B4-BE49-F238E27FC236}">
                <a16:creationId xmlns:a16="http://schemas.microsoft.com/office/drawing/2014/main" id="{3925600A-613D-4019-B588-8A06CA3B4245}"/>
              </a:ext>
            </a:extLst>
          </p:cNvPr>
          <p:cNvSpPr/>
          <p:nvPr/>
        </p:nvSpPr>
        <p:spPr>
          <a:xfrm>
            <a:off x="2004037" y="4586341"/>
            <a:ext cx="457200" cy="1143000"/>
          </a:xfrm>
          <a:prstGeom prst="bracketPair">
            <a:avLst>
              <a:gd name="adj" fmla="val 16667"/>
            </a:avLst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466AFFC1-746D-406F-9575-E31E35100A41}"/>
              </a:ext>
            </a:extLst>
          </p:cNvPr>
          <p:cNvSpPr txBox="1"/>
          <p:nvPr/>
        </p:nvSpPr>
        <p:spPr>
          <a:xfrm>
            <a:off x="3460304" y="573780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Iteration 0, 1, 2, …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5C662F-551A-4B2B-88F2-9DC236CEB974}"/>
              </a:ext>
            </a:extLst>
          </p:cNvPr>
          <p:cNvGrpSpPr/>
          <p:nvPr/>
        </p:nvGrpSpPr>
        <p:grpSpPr>
          <a:xfrm>
            <a:off x="6058984" y="1305239"/>
            <a:ext cx="1752600" cy="1371600"/>
            <a:chOff x="5715000" y="1828800"/>
            <a:chExt cx="1752600" cy="1371600"/>
          </a:xfrm>
        </p:grpSpPr>
        <p:cxnSp>
          <p:nvCxnSpPr>
            <p:cNvPr id="22" name="Straight Arrow Connector 30">
              <a:extLst>
                <a:ext uri="{FF2B5EF4-FFF2-40B4-BE49-F238E27FC236}">
                  <a16:creationId xmlns:a16="http://schemas.microsoft.com/office/drawing/2014/main" id="{75D921E7-D4A4-41E6-80BC-BF2CCC5F5D06}"/>
                </a:ext>
              </a:extLst>
            </p:cNvPr>
            <p:cNvCxnSpPr/>
            <p:nvPr/>
          </p:nvCxnSpPr>
          <p:spPr>
            <a:xfrm flipV="1">
              <a:off x="5804720" y="2254605"/>
              <a:ext cx="304800" cy="51491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3" name="Straight Arrow Connector 31">
              <a:extLst>
                <a:ext uri="{FF2B5EF4-FFF2-40B4-BE49-F238E27FC236}">
                  <a16:creationId xmlns:a16="http://schemas.microsoft.com/office/drawing/2014/main" id="{E51002F7-04A9-46C1-88E7-432352AF792A}"/>
                </a:ext>
              </a:extLst>
            </p:cNvPr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4" name="Straight Arrow Connector 32">
              <a:extLst>
                <a:ext uri="{FF2B5EF4-FFF2-40B4-BE49-F238E27FC236}">
                  <a16:creationId xmlns:a16="http://schemas.microsoft.com/office/drawing/2014/main" id="{F5EC1479-5590-40D0-AAEA-532F0452C707}"/>
                </a:ext>
              </a:extLst>
            </p:cNvPr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5" name="Curved Connector 34">
              <a:extLst>
                <a:ext uri="{FF2B5EF4-FFF2-40B4-BE49-F238E27FC236}">
                  <a16:creationId xmlns:a16="http://schemas.microsoft.com/office/drawing/2014/main" id="{051E49BA-414D-4F4D-B634-0BFA9C01E0D9}"/>
                </a:ext>
              </a:extLst>
            </p:cNvPr>
            <p:cNvCxnSpPr>
              <a:stCxn id="26" idx="6"/>
              <a:endCxn id="26" idx="0"/>
            </p:cNvCxnSpPr>
            <p:nvPr/>
          </p:nvCxnSpPr>
          <p:spPr>
            <a:xfrm flipH="1" flipV="1">
              <a:off x="6248400" y="1828800"/>
              <a:ext cx="228600" cy="228600"/>
            </a:xfrm>
            <a:prstGeom prst="curvedConnector4">
              <a:avLst>
                <a:gd name="adj1" fmla="val -100000"/>
                <a:gd name="adj2" fmla="val 200000"/>
              </a:avLst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6" name="Oval 35">
              <a:extLst>
                <a:ext uri="{FF2B5EF4-FFF2-40B4-BE49-F238E27FC236}">
                  <a16:creationId xmlns:a16="http://schemas.microsoft.com/office/drawing/2014/main" id="{13E33332-C912-4BEA-A480-3FD3CF4DF88D}"/>
                </a:ext>
              </a:extLst>
            </p:cNvPr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y</a:t>
              </a:r>
            </a:p>
          </p:txBody>
        </p:sp>
        <p:sp>
          <p:nvSpPr>
            <p:cNvPr id="27" name="Oval 36">
              <a:extLst>
                <a:ext uri="{FF2B5EF4-FFF2-40B4-BE49-F238E27FC236}">
                  <a16:creationId xmlns:a16="http://schemas.microsoft.com/office/drawing/2014/main" id="{DF7C12EF-2F26-4C2D-B247-24B5B0DB60F6}"/>
                </a:ext>
              </a:extLst>
            </p:cNvPr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a</a:t>
              </a:r>
            </a:p>
          </p:txBody>
        </p:sp>
        <p:sp>
          <p:nvSpPr>
            <p:cNvPr id="28" name="Oval 37">
              <a:extLst>
                <a:ext uri="{FF2B5EF4-FFF2-40B4-BE49-F238E27FC236}">
                  <a16:creationId xmlns:a16="http://schemas.microsoft.com/office/drawing/2014/main" id="{68E3619D-E464-4DD0-8405-9AF7E288CBA7}"/>
                </a:ext>
              </a:extLst>
            </p:cNvPr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m</a:t>
              </a:r>
            </a:p>
          </p:txBody>
        </p:sp>
      </p:grpSp>
      <p:graphicFrame>
        <p:nvGraphicFramePr>
          <p:cNvPr id="29" name="Table 38">
            <a:extLst>
              <a:ext uri="{FF2B5EF4-FFF2-40B4-BE49-F238E27FC236}">
                <a16:creationId xmlns:a16="http://schemas.microsoft.com/office/drawing/2014/main" id="{6CFBF45B-65BE-4F0B-90AE-438834F4F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79318"/>
              </p:ext>
            </p:extLst>
          </p:nvPr>
        </p:nvGraphicFramePr>
        <p:xfrm>
          <a:off x="7807265" y="1174710"/>
          <a:ext cx="2438400" cy="1478280"/>
        </p:xfrm>
        <a:graphic>
          <a:graphicData uri="http://schemas.openxmlformats.org/drawingml/2006/table">
            <a:tbl>
              <a:tblPr firstRow="1" bandRow="1"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Rectangle 39">
            <a:extLst>
              <a:ext uri="{FF2B5EF4-FFF2-40B4-BE49-F238E27FC236}">
                <a16:creationId xmlns:a16="http://schemas.microsoft.com/office/drawing/2014/main" id="{E948246A-D964-4A5A-8DC8-7A4042E4518D}"/>
              </a:ext>
            </a:extLst>
          </p:cNvPr>
          <p:cNvSpPr/>
          <p:nvPr/>
        </p:nvSpPr>
        <p:spPr>
          <a:xfrm>
            <a:off x="7727504" y="2922632"/>
            <a:ext cx="25146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=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US" sz="2000" b="1" baseline="-25000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/2 +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/2</a:t>
            </a:r>
          </a:p>
          <a:p>
            <a:pPr lvl="1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=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US" sz="2000" b="1" baseline="-25000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/2</a:t>
            </a:r>
            <a:endParaRPr lang="en-US" sz="2000" b="1" baseline="-25000" dirty="0">
              <a:solidFill>
                <a:srgbClr val="008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lvl="1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CC00CC"/>
              </a:buClr>
              <a:buFont typeface="Monotype Sorts" pitchFamily="-32" charset="2"/>
              <a:buNone/>
            </a:pP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</a:t>
            </a:r>
            <a:r>
              <a:rPr lang="en-US" sz="2000" b="1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US" sz="2000" b="1" baseline="-25000" dirty="0" err="1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lang="en-US" sz="2000" b="1" dirty="0">
                <a:solidFill>
                  <a:srgbClr val="008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/2</a:t>
            </a:r>
          </a:p>
        </p:txBody>
      </p:sp>
    </p:spTree>
    <p:extLst>
      <p:ext uri="{BB962C8B-B14F-4D97-AF65-F5344CB8AC3E}">
        <p14:creationId xmlns:p14="http://schemas.microsoft.com/office/powerpoint/2010/main" val="274322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F6020-7140-4988-AAF1-C46494FA0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Solution: Always Teleports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8307F4-E279-4D79-8CA4-07BF09CDE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D60093"/>
                </a:solidFill>
              </a:rPr>
              <a:t>Teleports: </a:t>
            </a:r>
            <a:r>
              <a:rPr lang="en-US" altLang="zh-CN" dirty="0"/>
              <a:t>Follow random teleport links with probability 1.0 from dead-ends</a:t>
            </a:r>
          </a:p>
          <a:p>
            <a:pPr lvl="1"/>
            <a:r>
              <a:rPr lang="en-US" altLang="zh-CN" dirty="0"/>
              <a:t>Adjust matrix accordingly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03C664-AE60-47CE-AC7B-6223FC919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grpSp>
        <p:nvGrpSpPr>
          <p:cNvPr id="25" name="Group 20">
            <a:extLst>
              <a:ext uri="{FF2B5EF4-FFF2-40B4-BE49-F238E27FC236}">
                <a16:creationId xmlns:a16="http://schemas.microsoft.com/office/drawing/2014/main" id="{E8CF606C-BB6A-4F1C-80BC-0B69ACB5119E}"/>
              </a:ext>
            </a:extLst>
          </p:cNvPr>
          <p:cNvGrpSpPr/>
          <p:nvPr/>
        </p:nvGrpSpPr>
        <p:grpSpPr>
          <a:xfrm>
            <a:off x="3438128" y="3296268"/>
            <a:ext cx="1752600" cy="1371600"/>
            <a:chOff x="5715000" y="1828800"/>
            <a:chExt cx="1752600" cy="1371600"/>
          </a:xfrm>
        </p:grpSpPr>
        <p:cxnSp>
          <p:nvCxnSpPr>
            <p:cNvPr id="26" name="Straight Arrow Connector 7">
              <a:extLst>
                <a:ext uri="{FF2B5EF4-FFF2-40B4-BE49-F238E27FC236}">
                  <a16:creationId xmlns:a16="http://schemas.microsoft.com/office/drawing/2014/main" id="{245300BE-A66B-48B9-BE57-1D957DF2E6B8}"/>
                </a:ext>
              </a:extLst>
            </p:cNvPr>
            <p:cNvCxnSpPr/>
            <p:nvPr/>
          </p:nvCxnSpPr>
          <p:spPr>
            <a:xfrm flipV="1">
              <a:off x="5804720" y="2254605"/>
              <a:ext cx="304800" cy="51491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7" name="Straight Arrow Connector 8">
              <a:extLst>
                <a:ext uri="{FF2B5EF4-FFF2-40B4-BE49-F238E27FC236}">
                  <a16:creationId xmlns:a16="http://schemas.microsoft.com/office/drawing/2014/main" id="{6CD03364-89E0-4DD7-853E-7E156A41C93A}"/>
                </a:ext>
              </a:extLst>
            </p:cNvPr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8" name="Straight Arrow Connector 9">
              <a:extLst>
                <a:ext uri="{FF2B5EF4-FFF2-40B4-BE49-F238E27FC236}">
                  <a16:creationId xmlns:a16="http://schemas.microsoft.com/office/drawing/2014/main" id="{3624A991-E83A-44E5-8846-FCBA250B3DA3}"/>
                </a:ext>
              </a:extLst>
            </p:cNvPr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9" name="Curved Connector 10">
              <a:extLst>
                <a:ext uri="{FF2B5EF4-FFF2-40B4-BE49-F238E27FC236}">
                  <a16:creationId xmlns:a16="http://schemas.microsoft.com/office/drawing/2014/main" id="{C0A7EF7F-CF1B-4F1F-A863-E6035CA18736}"/>
                </a:ext>
              </a:extLst>
            </p:cNvPr>
            <p:cNvCxnSpPr>
              <a:stCxn id="30" idx="6"/>
              <a:endCxn id="30" idx="0"/>
            </p:cNvCxnSpPr>
            <p:nvPr/>
          </p:nvCxnSpPr>
          <p:spPr>
            <a:xfrm flipH="1" flipV="1">
              <a:off x="6248400" y="1828800"/>
              <a:ext cx="228600" cy="228600"/>
            </a:xfrm>
            <a:prstGeom prst="curvedConnector4">
              <a:avLst>
                <a:gd name="adj1" fmla="val -100000"/>
                <a:gd name="adj2" fmla="val 200000"/>
              </a:avLst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C36DFACF-034E-4DBC-BF83-BE6797B4CCA3}"/>
                </a:ext>
              </a:extLst>
            </p:cNvPr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y</a:t>
              </a:r>
            </a:p>
          </p:txBody>
        </p:sp>
        <p:sp>
          <p:nvSpPr>
            <p:cNvPr id="31" name="Oval 12">
              <a:extLst>
                <a:ext uri="{FF2B5EF4-FFF2-40B4-BE49-F238E27FC236}">
                  <a16:creationId xmlns:a16="http://schemas.microsoft.com/office/drawing/2014/main" id="{D990EC4F-7BF8-4847-9013-9BD7509C9873}"/>
                </a:ext>
              </a:extLst>
            </p:cNvPr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a</a:t>
              </a:r>
            </a:p>
          </p:txBody>
        </p:sp>
        <p:sp>
          <p:nvSpPr>
            <p:cNvPr id="32" name="Oval 13">
              <a:extLst>
                <a:ext uri="{FF2B5EF4-FFF2-40B4-BE49-F238E27FC236}">
                  <a16:creationId xmlns:a16="http://schemas.microsoft.com/office/drawing/2014/main" id="{B094A790-1A00-46D1-83BF-483C28DD926D}"/>
                </a:ext>
              </a:extLst>
            </p:cNvPr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m</a:t>
              </a:r>
            </a:p>
          </p:txBody>
        </p:sp>
      </p:grpSp>
      <p:graphicFrame>
        <p:nvGraphicFramePr>
          <p:cNvPr id="33" name="Table 14">
            <a:extLst>
              <a:ext uri="{FF2B5EF4-FFF2-40B4-BE49-F238E27FC236}">
                <a16:creationId xmlns:a16="http://schemas.microsoft.com/office/drawing/2014/main" id="{94A75823-0A9F-4B35-8ADD-7BEB2B06D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059924"/>
              </p:ext>
            </p:extLst>
          </p:nvPr>
        </p:nvGraphicFramePr>
        <p:xfrm>
          <a:off x="7001274" y="4633043"/>
          <a:ext cx="2438400" cy="1478280"/>
        </p:xfrm>
        <a:graphic>
          <a:graphicData uri="http://schemas.openxmlformats.org/drawingml/2006/table">
            <a:tbl>
              <a:tblPr firstRow="1" bandRow="1"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b="1" dirty="0">
                          <a:latin typeface="Times New Roman" pitchFamily="18" charset="0"/>
                          <a:cs typeface="Times New Roman" pitchFamily="18" charset="0"/>
                        </a:rPr>
                        <a:t>⅓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b="1" dirty="0">
                          <a:latin typeface="Times New Roman" pitchFamily="18" charset="0"/>
                          <a:cs typeface="Times New Roman" pitchFamily="18" charset="0"/>
                        </a:rPr>
                        <a:t>⅓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b="1" dirty="0">
                          <a:latin typeface="Times New Roman" pitchFamily="18" charset="0"/>
                          <a:cs typeface="Times New Roman" pitchFamily="18" charset="0"/>
                        </a:rPr>
                        <a:t>⅓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Table 15">
            <a:extLst>
              <a:ext uri="{FF2B5EF4-FFF2-40B4-BE49-F238E27FC236}">
                <a16:creationId xmlns:a16="http://schemas.microsoft.com/office/drawing/2014/main" id="{66361B98-97D0-4B18-ACBF-473B4399F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121854"/>
              </p:ext>
            </p:extLst>
          </p:nvPr>
        </p:nvGraphicFramePr>
        <p:xfrm>
          <a:off x="2351584" y="4634867"/>
          <a:ext cx="2438400" cy="1478280"/>
        </p:xfrm>
        <a:graphic>
          <a:graphicData uri="http://schemas.openxmlformats.org/drawingml/2006/table">
            <a:tbl>
              <a:tblPr firstRow="1" bandRow="1"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y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½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" name="Right Arrow 1">
            <a:extLst>
              <a:ext uri="{FF2B5EF4-FFF2-40B4-BE49-F238E27FC236}">
                <a16:creationId xmlns:a16="http://schemas.microsoft.com/office/drawing/2014/main" id="{1AFECFD3-C59F-4AA5-B803-3292505655B3}"/>
              </a:ext>
            </a:extLst>
          </p:cNvPr>
          <p:cNvSpPr/>
          <p:nvPr/>
        </p:nvSpPr>
        <p:spPr>
          <a:xfrm>
            <a:off x="5571728" y="3439972"/>
            <a:ext cx="1373906" cy="869914"/>
          </a:xfrm>
          <a:prstGeom prst="rightArrow">
            <a:avLst/>
          </a:prstGeom>
          <a:noFill/>
          <a:ln w="38100" cap="rnd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6" name="Freeform 28">
            <a:extLst>
              <a:ext uri="{FF2B5EF4-FFF2-40B4-BE49-F238E27FC236}">
                <a16:creationId xmlns:a16="http://schemas.microsoft.com/office/drawing/2014/main" id="{B0B06AE4-53DB-45ED-BB1A-3DC5DF9BAE6E}"/>
              </a:ext>
            </a:extLst>
          </p:cNvPr>
          <p:cNvSpPr/>
          <p:nvPr/>
        </p:nvSpPr>
        <p:spPr>
          <a:xfrm rot="1803983">
            <a:off x="8536436" y="3862328"/>
            <a:ext cx="314036" cy="360219"/>
          </a:xfrm>
          <a:custGeom>
            <a:avLst/>
            <a:gdLst>
              <a:gd name="connsiteX0" fmla="*/ 314036 w 314036"/>
              <a:gd name="connsiteY0" fmla="*/ 360219 h 360219"/>
              <a:gd name="connsiteX1" fmla="*/ 101600 w 314036"/>
              <a:gd name="connsiteY1" fmla="*/ 295564 h 360219"/>
              <a:gd name="connsiteX2" fmla="*/ 110836 w 314036"/>
              <a:gd name="connsiteY2" fmla="*/ 92364 h 360219"/>
              <a:gd name="connsiteX3" fmla="*/ 0 w 314036"/>
              <a:gd name="connsiteY3" fmla="*/ 0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036" h="360219">
                <a:moveTo>
                  <a:pt x="314036" y="360219"/>
                </a:moveTo>
                <a:cubicBezTo>
                  <a:pt x="224751" y="350212"/>
                  <a:pt x="135467" y="340206"/>
                  <a:pt x="101600" y="295564"/>
                </a:cubicBezTo>
                <a:cubicBezTo>
                  <a:pt x="67733" y="250922"/>
                  <a:pt x="127769" y="141625"/>
                  <a:pt x="110836" y="92364"/>
                </a:cubicBezTo>
                <a:cubicBezTo>
                  <a:pt x="93903" y="43103"/>
                  <a:pt x="46951" y="21551"/>
                  <a:pt x="0" y="0"/>
                </a:cubicBezTo>
              </a:path>
            </a:pathLst>
          </a:custGeom>
          <a:noFill/>
          <a:ln w="38100" cap="rnd" cmpd="sng" algn="ctr">
            <a:solidFill>
              <a:srgbClr val="008000"/>
            </a:solidFill>
            <a:prstDash val="sysDash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37" name="Group 20">
            <a:extLst>
              <a:ext uri="{FF2B5EF4-FFF2-40B4-BE49-F238E27FC236}">
                <a16:creationId xmlns:a16="http://schemas.microsoft.com/office/drawing/2014/main" id="{84DE4E15-E67F-4DA7-9850-3C1FBBDAA97B}"/>
              </a:ext>
            </a:extLst>
          </p:cNvPr>
          <p:cNvGrpSpPr/>
          <p:nvPr/>
        </p:nvGrpSpPr>
        <p:grpSpPr>
          <a:xfrm>
            <a:off x="7248128" y="3251782"/>
            <a:ext cx="1752600" cy="1371600"/>
            <a:chOff x="5715000" y="1828800"/>
            <a:chExt cx="1752600" cy="1371600"/>
          </a:xfrm>
        </p:grpSpPr>
        <p:cxnSp>
          <p:nvCxnSpPr>
            <p:cNvPr id="38" name="Straight Arrow Connector 18">
              <a:extLst>
                <a:ext uri="{FF2B5EF4-FFF2-40B4-BE49-F238E27FC236}">
                  <a16:creationId xmlns:a16="http://schemas.microsoft.com/office/drawing/2014/main" id="{ED6AEED4-85CA-4F67-A5EB-4081817A1062}"/>
                </a:ext>
              </a:extLst>
            </p:cNvPr>
            <p:cNvCxnSpPr/>
            <p:nvPr/>
          </p:nvCxnSpPr>
          <p:spPr>
            <a:xfrm flipV="1">
              <a:off x="5804720" y="2254605"/>
              <a:ext cx="304800" cy="51491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39" name="Straight Arrow Connector 19">
              <a:extLst>
                <a:ext uri="{FF2B5EF4-FFF2-40B4-BE49-F238E27FC236}">
                  <a16:creationId xmlns:a16="http://schemas.microsoft.com/office/drawing/2014/main" id="{1F306722-8CB7-4F39-B266-626730198CDA}"/>
                </a:ext>
              </a:extLst>
            </p:cNvPr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20">
              <a:extLst>
                <a:ext uri="{FF2B5EF4-FFF2-40B4-BE49-F238E27FC236}">
                  <a16:creationId xmlns:a16="http://schemas.microsoft.com/office/drawing/2014/main" id="{B185008E-38B3-4073-BE41-C0BE9A6437F2}"/>
                </a:ext>
              </a:extLst>
            </p:cNvPr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1" name="Curved Connector 21">
              <a:extLst>
                <a:ext uri="{FF2B5EF4-FFF2-40B4-BE49-F238E27FC236}">
                  <a16:creationId xmlns:a16="http://schemas.microsoft.com/office/drawing/2014/main" id="{3B418292-183E-430A-B1A6-232C4370709C}"/>
                </a:ext>
              </a:extLst>
            </p:cNvPr>
            <p:cNvCxnSpPr>
              <a:stCxn id="42" idx="6"/>
              <a:endCxn id="42" idx="0"/>
            </p:cNvCxnSpPr>
            <p:nvPr/>
          </p:nvCxnSpPr>
          <p:spPr>
            <a:xfrm flipH="1" flipV="1">
              <a:off x="6248400" y="1828800"/>
              <a:ext cx="228600" cy="228600"/>
            </a:xfrm>
            <a:prstGeom prst="curvedConnector4">
              <a:avLst>
                <a:gd name="adj1" fmla="val -100000"/>
                <a:gd name="adj2" fmla="val 200000"/>
              </a:avLst>
            </a:prstGeom>
            <a:noFill/>
            <a:ln w="28575" cap="rnd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42" name="Oval 22">
              <a:extLst>
                <a:ext uri="{FF2B5EF4-FFF2-40B4-BE49-F238E27FC236}">
                  <a16:creationId xmlns:a16="http://schemas.microsoft.com/office/drawing/2014/main" id="{B28775BF-39BF-4157-9EBF-560CCA7E6792}"/>
                </a:ext>
              </a:extLst>
            </p:cNvPr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y</a:t>
              </a:r>
            </a:p>
          </p:txBody>
        </p:sp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0B4C661D-1F33-4BE3-A6DD-DAFF57E17516}"/>
                </a:ext>
              </a:extLst>
            </p:cNvPr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a</a:t>
              </a:r>
            </a:p>
          </p:txBody>
        </p:sp>
        <p:sp>
          <p:nvSpPr>
            <p:cNvPr id="44" name="Oval 24">
              <a:extLst>
                <a:ext uri="{FF2B5EF4-FFF2-40B4-BE49-F238E27FC236}">
                  <a16:creationId xmlns:a16="http://schemas.microsoft.com/office/drawing/2014/main" id="{448AEDFE-3FAD-4920-9C0F-390D7885CC40}"/>
                </a:ext>
              </a:extLst>
            </p:cNvPr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6350" cap="rnd" cmpd="sng" algn="ctr">
              <a:noFill/>
              <a:prstDash val="solid"/>
            </a:ln>
            <a:effectLst>
              <a:outerShdw blurRad="45000" dist="25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Arial" pitchFamily="34" charset="0"/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5388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ECB82-B20E-4AF2-8D32-920D8D18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Putting It Together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AF1F5C-562D-4C03-A61B-4AFBB5515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u="sng" dirty="0">
                <a:solidFill>
                  <a:srgbClr val="D60093"/>
                </a:solidFill>
              </a:rPr>
              <a:t>Google’s solution that does it all:</a:t>
            </a:r>
            <a:br>
              <a:rPr lang="en-US" altLang="zh-CN" b="1" u="sng" dirty="0">
                <a:solidFill>
                  <a:srgbClr val="D60093"/>
                </a:solidFill>
              </a:rPr>
            </a:br>
            <a:r>
              <a:rPr lang="en-US" altLang="zh-CN" dirty="0">
                <a:solidFill>
                  <a:srgbClr val="0000FF"/>
                </a:solidFill>
              </a:rPr>
              <a:t>At each step, random surfer has two options:</a:t>
            </a:r>
          </a:p>
          <a:p>
            <a:pPr lvl="1"/>
            <a:r>
              <a:rPr lang="en-US" altLang="zh-CN" dirty="0"/>
              <a:t>With probability </a:t>
            </a:r>
            <a:r>
              <a:rPr lang="en-US" altLang="zh-CN" b="1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dirty="0"/>
              <a:t>,  follow a link at random</a:t>
            </a:r>
          </a:p>
          <a:p>
            <a:pPr lvl="1"/>
            <a:r>
              <a:rPr lang="en-US" altLang="zh-CN" dirty="0"/>
              <a:t>With probability </a:t>
            </a:r>
            <a:r>
              <a:rPr lang="en-US" altLang="zh-CN" b="1" i="1" dirty="0">
                <a:latin typeface="Times New Roman" pitchFamily="18" charset="0"/>
                <a:cs typeface="Times New Roman" pitchFamily="18" charset="0"/>
              </a:rPr>
              <a:t>1-</a:t>
            </a:r>
            <a:r>
              <a:rPr lang="en-US" altLang="zh-CN" b="1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dirty="0"/>
              <a:t>, jump to some random page</a:t>
            </a:r>
            <a:endParaRPr lang="en-US" altLang="zh-CN" b="1" dirty="0">
              <a:solidFill>
                <a:srgbClr val="0000FF"/>
              </a:solidFill>
            </a:endParaRPr>
          </a:p>
          <a:p>
            <a:r>
              <a:rPr lang="en-US" altLang="zh-CN" b="1" dirty="0">
                <a:solidFill>
                  <a:srgbClr val="0000FF"/>
                </a:solidFill>
              </a:rPr>
              <a:t>PageRank equation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[Brin-Page, 98]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2D56BB-9928-485E-B8D4-A802E688F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3FC9A90-9D99-4F17-B563-4964F9605A3B}"/>
                  </a:ext>
                </a:extLst>
              </p:cNvPr>
              <p:cNvSpPr txBox="1"/>
              <p:nvPr/>
            </p:nvSpPr>
            <p:spPr>
              <a:xfrm>
                <a:off x="2483369" y="3956763"/>
                <a:ext cx="6094140" cy="1655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4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4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Times New Roman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zh-CN" sz="4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Times New Roman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4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4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4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Times New Roman" pitchFamily="18" charset="0"/>
                            </a:rPr>
                            <m:t>𝑖</m:t>
                          </m:r>
                          <m:r>
                            <a:rPr kumimoji="0" lang="en-US" altLang="zh-CN" sz="4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Times New Roman" pitchFamily="18" charset="0"/>
                            </a:rPr>
                            <m:t>→</m:t>
                          </m:r>
                          <m:r>
                            <a:rPr kumimoji="0" lang="en-US" altLang="zh-CN" sz="4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Times New Roman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0" lang="en-US" altLang="zh-CN" sz="4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Times New Roman" pitchFamily="18" charset="0"/>
                            </a:rPr>
                            <m:t>𝛽</m:t>
                          </m:r>
                          <m:r>
                            <a:rPr kumimoji="0" lang="en-US" altLang="zh-CN" sz="4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Times New Roman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US" altLang="zh-CN" sz="4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US" altLang="zh-CN" sz="4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4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Times New Roman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altLang="zh-CN" sz="4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en-US" altLang="zh-CN" sz="4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4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Times New Roman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0" lang="en-US" altLang="zh-CN" sz="4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kumimoji="0" lang="en-US" altLang="zh-CN" sz="4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Times New Roman" pitchFamily="18" charset="0"/>
                        </a:rPr>
                        <m:t>+(1−</m:t>
                      </m:r>
                      <m:r>
                        <a:rPr kumimoji="0" lang="en-US" altLang="zh-CN" sz="4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Times New Roman" pitchFamily="18" charset="0"/>
                        </a:rPr>
                        <m:t>𝛽</m:t>
                      </m:r>
                      <m:r>
                        <a:rPr kumimoji="0" lang="en-US" altLang="zh-CN" sz="4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Times New Roman" pitchFamily="18" charset="0"/>
                        </a:rPr>
                        <m:t>)</m:t>
                      </m:r>
                      <m:f>
                        <m:fPr>
                          <m:ctrlPr>
                            <a:rPr kumimoji="0" lang="en-US" altLang="zh-CN" sz="4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sz="4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4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Times New Roman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3FC9A90-9D99-4F17-B563-4964F9605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369" y="3956763"/>
                <a:ext cx="6094140" cy="16556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1BEEC3D6-77F6-4BE1-8CA0-DF16FE3859D8}"/>
                  </a:ext>
                </a:extLst>
              </p:cNvPr>
              <p:cNvSpPr txBox="1"/>
              <p:nvPr/>
            </p:nvSpPr>
            <p:spPr>
              <a:xfrm>
                <a:off x="1055440" y="5620508"/>
                <a:ext cx="108012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This formulation assumes that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solidFill>
                          <a:srgbClr val="008000"/>
                        </a:solidFill>
                        <a:latin typeface="Cambria Math"/>
                        <a:cs typeface="Arial" pitchFamily="34" charset="0"/>
                      </a:rPr>
                      <m:t>𝑴</m:t>
                    </m:r>
                  </m:oMath>
                </a14:m>
                <a:r>
                  <a:rPr lang="en-US" sz="1600" dirty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 has no dead ends.  We can either preprocess matrix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solidFill>
                          <a:srgbClr val="008000"/>
                        </a:solidFill>
                        <a:latin typeface="Cambria Math"/>
                        <a:cs typeface="Arial" pitchFamily="34" charset="0"/>
                      </a:rPr>
                      <m:t>𝑴</m:t>
                    </m:r>
                  </m:oMath>
                </a14:m>
                <a:r>
                  <a:rPr lang="en-US" sz="1600" dirty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 to remove all dead ends or explicitly follow random teleport links with probability 1.0 from dead-ends.</a:t>
                </a:r>
              </a:p>
            </p:txBody>
          </p:sp>
        </mc:Choice>
        <mc:Fallback xmlns=""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1BEEC3D6-77F6-4BE1-8CA0-DF16FE385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5620508"/>
                <a:ext cx="10801200" cy="584775"/>
              </a:xfrm>
              <a:prstGeom prst="rect">
                <a:avLst/>
              </a:prstGeom>
              <a:blipFill>
                <a:blip r:embed="rId3"/>
                <a:stretch>
                  <a:fillRect l="-282"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7">
            <a:extLst>
              <a:ext uri="{FF2B5EF4-FFF2-40B4-BE49-F238E27FC236}">
                <a16:creationId xmlns:a16="http://schemas.microsoft.com/office/drawing/2014/main" id="{CF6B46E7-8E57-4B4F-BDF2-DD04260A832A}"/>
              </a:ext>
            </a:extLst>
          </p:cNvPr>
          <p:cNvSpPr txBox="1"/>
          <p:nvPr/>
        </p:nvSpPr>
        <p:spPr>
          <a:xfrm>
            <a:off x="8400256" y="4365104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8000"/>
                </a:solidFill>
                <a:latin typeface="Corbel"/>
                <a:ea typeface="+mn-ea"/>
              </a:rPr>
              <a:t>d</a:t>
            </a:r>
            <a:r>
              <a:rPr lang="en-US" sz="1800" baseline="-25000" dirty="0">
                <a:solidFill>
                  <a:srgbClr val="008000"/>
                </a:solidFill>
                <a:latin typeface="Corbel"/>
                <a:ea typeface="+mn-ea"/>
              </a:rPr>
              <a:t>i</a:t>
            </a:r>
            <a:r>
              <a:rPr lang="en-US" sz="1800" dirty="0">
                <a:solidFill>
                  <a:srgbClr val="008000"/>
                </a:solidFill>
                <a:latin typeface="Corbel"/>
                <a:ea typeface="+mn-ea"/>
              </a:rPr>
              <a:t> … out-degree </a:t>
            </a:r>
            <a:br>
              <a:rPr lang="en-US" sz="1800" dirty="0">
                <a:solidFill>
                  <a:srgbClr val="008000"/>
                </a:solidFill>
                <a:latin typeface="Corbel"/>
                <a:ea typeface="+mn-ea"/>
              </a:rPr>
            </a:br>
            <a:r>
              <a:rPr lang="en-US" sz="1800" dirty="0">
                <a:solidFill>
                  <a:srgbClr val="008000"/>
                </a:solidFill>
                <a:latin typeface="Corbel"/>
                <a:ea typeface="+mn-ea"/>
              </a:rPr>
              <a:t>of node i</a:t>
            </a:r>
          </a:p>
        </p:txBody>
      </p:sp>
    </p:spTree>
    <p:extLst>
      <p:ext uri="{BB962C8B-B14F-4D97-AF65-F5344CB8AC3E}">
        <p14:creationId xmlns:p14="http://schemas.microsoft.com/office/powerpoint/2010/main" val="3704518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9AF3E-BA53-4248-9FDB-3FEA589B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Google Matrix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6A7D6F0-D6DC-4D51-AF12-E2FA6E51F0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4417" y="1268760"/>
                <a:ext cx="10972800" cy="4890741"/>
              </a:xfrm>
            </p:spPr>
            <p:txBody>
              <a:bodyPr>
                <a:normAutofit fontScale="92500" lnSpcReduction="10000"/>
              </a:bodyPr>
              <a:lstStyle/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Char char=""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PageRank equation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66C7D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 </a:t>
                </a: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[</a:t>
                </a:r>
                <a:r>
                  <a:rPr kumimoji="0" lang="en-US" altLang="zh-CN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Brin</a:t>
                </a: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-Page, ‘98]</a:t>
                </a:r>
                <a:b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kumimoji="0" lang="en-US" altLang="zh-CN" sz="3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Times New Roman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𝑖</m:t>
                        </m:r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→</m:t>
                        </m:r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𝛽</m:t>
                        </m:r>
                        <m:f>
                          <m:fPr>
                            <m:ctrlPr>
                              <a:rPr kumimoji="0" lang="en-US" altLang="zh-CN" sz="3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en-US" altLang="zh-CN" sz="3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3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0" lang="en-US" altLang="zh-CN" sz="3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0" lang="en-US" altLang="zh-CN" sz="3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3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altLang="zh-CN" sz="32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kumimoji="0" lang="en-US" altLang="zh-CN" sz="3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Times New Roman" pitchFamily="18" charset="0"/>
                      </a:rPr>
                      <m:t>+</m:t>
                    </m:r>
                    <m:r>
                      <a:rPr kumimoji="0" lang="en-US" altLang="zh-CN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Times New Roman" pitchFamily="18" charset="0"/>
                      </a:rPr>
                      <m:t>(1−</m:t>
                    </m:r>
                    <m:r>
                      <a:rPr kumimoji="0" lang="en-US" altLang="zh-CN" sz="3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Times New Roman" pitchFamily="18" charset="0"/>
                      </a:rPr>
                      <m:t>𝛽</m:t>
                    </m:r>
                    <m:r>
                      <a:rPr kumimoji="0" lang="en-US" altLang="zh-CN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Times New Roman" pitchFamily="18" charset="0"/>
                      </a:rPr>
                      <m:t>)</m:t>
                    </m:r>
                    <m:f>
                      <m:fPr>
                        <m:ctrlP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Times New Roman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66C7D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endParaRPr>
              </a:p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Char char=""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The Google Matrix </a:t>
                </a:r>
                <a:r>
                  <a:rPr kumimoji="0" lang="en-US" altLang="zh-CN" sz="32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A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:</a:t>
                </a:r>
              </a:p>
              <a:p>
                <a:pPr marL="118872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</a:rPr>
                        <m:t>𝐴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</a:rPr>
                        <m:t>=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</a:rPr>
                        <m:t>𝛽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</a:rPr>
                        <m:t> 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</a:rPr>
                        <m:t>𝑀</m:t>
                      </m:r>
                      <m:r>
                        <a:rPr kumimoji="0" lang="en-US" altLang="zh-CN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</a:rPr>
                        <m:t>+</m:t>
                      </m:r>
                      <m:d>
                        <m:dPr>
                          <m:ctrlPr>
                            <a:rPr kumimoji="0" lang="en-US" altLang="zh-C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en-US" altLang="zh-C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1−</m:t>
                          </m:r>
                          <m:r>
                            <a:rPr kumimoji="0" lang="en-US" altLang="zh-C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kumimoji="0" lang="en-US" altLang="zh-C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CN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altLang="zh-CN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0" lang="en-US" altLang="zh-C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𝑁</m:t>
                          </m:r>
                          <m:r>
                            <a:rPr kumimoji="0" lang="en-US" altLang="zh-C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×</m:t>
                          </m:r>
                          <m:r>
                            <a:rPr kumimoji="0" lang="en-US" altLang="zh-CN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endParaRPr>
              </a:p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Char char=""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60093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We have a recursive problem: </a:t>
                </a:r>
                <a14:m>
                  <m:oMath xmlns:m="http://schemas.openxmlformats.org/officeDocument/2006/math">
                    <m:r>
                      <a:rPr kumimoji="0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𝒓</m:t>
                    </m:r>
                    <m:r>
                      <a:rPr kumimoji="0" lang="en-US" altLang="zh-CN" sz="3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=</m:t>
                    </m:r>
                    <m:r>
                      <a:rPr kumimoji="0" lang="en-US" altLang="zh-CN" sz="3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𝑨</m:t>
                    </m:r>
                    <m:r>
                      <a:rPr kumimoji="0" lang="en-US" altLang="zh-CN" sz="3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⋅</m:t>
                    </m:r>
                    <m:r>
                      <a:rPr kumimoji="0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𝒓</m:t>
                    </m:r>
                  </m:oMath>
                </a14:m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60093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 </a:t>
                </a:r>
                <a:b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60093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</a:b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</a:rPr>
                  <a:t>And the Power method still works!</a:t>
                </a:r>
                <a:endParaRPr kumimoji="0" lang="en-US" altLang="zh-CN" sz="28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endParaRPr>
              </a:p>
              <a:p>
                <a:pPr marL="438912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0AD00"/>
                  </a:buClr>
                  <a:buSzPct val="80000"/>
                  <a:buFont typeface="Wingdings 2"/>
                  <a:buChar char=""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  <a:sym typeface="Symbol"/>
                  </a:rPr>
                  <a:t>What is </a:t>
                </a:r>
                <a:r>
                  <a:rPr kumimoji="0" lang="en-US" altLang="zh-CN" sz="32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  <a:sym typeface="Symbol" pitchFamily="18" charset="2"/>
                  </a:rPr>
                  <a:t> 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  <a:sym typeface="Symbol"/>
                  </a:rPr>
                  <a:t>?</a:t>
                </a:r>
              </a:p>
              <a:p>
                <a:pPr marL="731520" marR="0" lvl="1" indent="-27432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60B5CC"/>
                  </a:buClr>
                  <a:buSzPct val="100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  <a:sym typeface="Symbol"/>
                  </a:rPr>
                  <a:t>In practice </a:t>
                </a:r>
                <a:r>
                  <a:rPr kumimoji="0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  <a:sym typeface="Symbol" pitchFamily="18" charset="2"/>
                  </a:rPr>
                  <a:t> </a:t>
                </a:r>
                <a:r>
                  <a:rPr kumimoji="0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  <a:sym typeface="Symbol"/>
                  </a:rPr>
                  <a:t>=0.8,0.9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  <a:sym typeface="Symbol"/>
                  </a:rPr>
                  <a:t>(make </a:t>
                </a:r>
                <a:r>
                  <a:rPr kumimoji="0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Times New Roman" pitchFamily="18" charset="0"/>
                    <a:sym typeface="Symbol"/>
                  </a:rPr>
                  <a:t>5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Calibri" pitchFamily="34" charset="0"/>
                    <a:sym typeface="Symbol"/>
                  </a:rPr>
                  <a:t> steps on avg., jump)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6A7D6F0-D6DC-4D51-AF12-E2FA6E51F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417" y="1268760"/>
                <a:ext cx="10972800" cy="4890741"/>
              </a:xfrm>
              <a:blipFill>
                <a:blip r:embed="rId2"/>
                <a:stretch>
                  <a:fillRect t="-2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1E4A09-3BE6-4A99-966C-BAB6185BAF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DBB2ED6-0A59-48FB-860B-7115CA916951}"/>
              </a:ext>
            </a:extLst>
          </p:cNvPr>
          <p:cNvSpPr/>
          <p:nvPr/>
        </p:nvSpPr>
        <p:spPr>
          <a:xfrm>
            <a:off x="8616280" y="1916832"/>
            <a:ext cx="2408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[1/N]</a:t>
            </a:r>
            <a:r>
              <a:rPr lang="en-US" sz="1600" baseline="-25000" dirty="0" err="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NxN</a:t>
            </a:r>
            <a:r>
              <a:rPr lang="en-US" sz="16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…N by N matrix</a:t>
            </a:r>
            <a:br>
              <a:rPr lang="en-US" sz="16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where all entries are 1/N</a:t>
            </a:r>
          </a:p>
        </p:txBody>
      </p:sp>
    </p:spTree>
    <p:extLst>
      <p:ext uri="{BB962C8B-B14F-4D97-AF65-F5344CB8AC3E}">
        <p14:creationId xmlns:p14="http://schemas.microsoft.com/office/powerpoint/2010/main" val="2410819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B80E5-3BA6-4C5A-AC49-AE77E83F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7CFCC9-6F1A-4634-B31B-B12FF956F1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44" name="Text Box 29">
            <a:extLst>
              <a:ext uri="{FF2B5EF4-FFF2-40B4-BE49-F238E27FC236}">
                <a16:creationId xmlns:a16="http://schemas.microsoft.com/office/drawing/2014/main" id="{B6C71F8D-0B06-42B4-8023-729B35DA0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7935" y="4762227"/>
            <a:ext cx="7969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black"/>
                </a:solidFill>
                <a:latin typeface="Times New Roman" pitchFamily="18" charset="0"/>
                <a:ea typeface="+mn-ea"/>
              </a:rPr>
              <a:t>y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black"/>
                </a:solidFill>
                <a:latin typeface="Times New Roman" pitchFamily="18" charset="0"/>
                <a:ea typeface="+mn-ea"/>
              </a:rPr>
              <a:t>a    =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black"/>
                </a:solidFill>
                <a:latin typeface="Times New Roman" pitchFamily="18" charset="0"/>
                <a:ea typeface="+mn-ea"/>
              </a:rPr>
              <a:t>m</a:t>
            </a:r>
          </a:p>
        </p:txBody>
      </p:sp>
      <p:sp>
        <p:nvSpPr>
          <p:cNvPr id="45" name="Text Box 30">
            <a:extLst>
              <a:ext uri="{FF2B5EF4-FFF2-40B4-BE49-F238E27FC236}">
                <a16:creationId xmlns:a16="http://schemas.microsoft.com/office/drawing/2014/main" id="{EA343445-21C0-48BC-95FB-74BA4D030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5410" y="4797152"/>
            <a:ext cx="57740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1/3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1/3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1/3</a:t>
            </a:r>
          </a:p>
        </p:txBody>
      </p:sp>
      <p:sp>
        <p:nvSpPr>
          <p:cNvPr id="46" name="Text Box 31">
            <a:extLst>
              <a:ext uri="{FF2B5EF4-FFF2-40B4-BE49-F238E27FC236}">
                <a16:creationId xmlns:a16="http://schemas.microsoft.com/office/drawing/2014/main" id="{C9F6EC40-FD3B-48FE-9615-234D4AD5F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7410" y="4797152"/>
            <a:ext cx="7232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0.33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0.20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0.46</a:t>
            </a:r>
          </a:p>
        </p:txBody>
      </p:sp>
      <p:sp>
        <p:nvSpPr>
          <p:cNvPr id="47" name="Text Box 32">
            <a:extLst>
              <a:ext uri="{FF2B5EF4-FFF2-40B4-BE49-F238E27FC236}">
                <a16:creationId xmlns:a16="http://schemas.microsoft.com/office/drawing/2014/main" id="{61AAC353-D2CB-4CCE-94FD-183EA946B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5610" y="4797152"/>
            <a:ext cx="7232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0.24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0.20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0.52</a:t>
            </a:r>
          </a:p>
        </p:txBody>
      </p:sp>
      <p:sp>
        <p:nvSpPr>
          <p:cNvPr id="48" name="Text Box 33">
            <a:extLst>
              <a:ext uri="{FF2B5EF4-FFF2-40B4-BE49-F238E27FC236}">
                <a16:creationId xmlns:a16="http://schemas.microsoft.com/office/drawing/2014/main" id="{64FD7E89-322D-4769-A20F-5ABD0DDC5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0010" y="4797152"/>
            <a:ext cx="7232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0.26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0.18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0.56</a:t>
            </a:r>
          </a:p>
        </p:txBody>
      </p:sp>
      <p:sp>
        <p:nvSpPr>
          <p:cNvPr id="49" name="Text Box 34">
            <a:extLst>
              <a:ext uri="{FF2B5EF4-FFF2-40B4-BE49-F238E27FC236}">
                <a16:creationId xmlns:a16="http://schemas.microsoft.com/office/drawing/2014/main" id="{96B1D922-3599-4F0C-BD7C-D9D220DE8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5010" y="4797152"/>
            <a:ext cx="88517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  7/33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  5/33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21/33</a:t>
            </a:r>
          </a:p>
        </p:txBody>
      </p:sp>
      <p:sp>
        <p:nvSpPr>
          <p:cNvPr id="50" name="Text Box 35">
            <a:extLst>
              <a:ext uri="{FF2B5EF4-FFF2-40B4-BE49-F238E27FC236}">
                <a16:creationId xmlns:a16="http://schemas.microsoft.com/office/drawing/2014/main" id="{BD6DF386-C4ED-495E-8F8C-DC970B15D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4735" y="5143227"/>
            <a:ext cx="565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black"/>
                </a:solidFill>
                <a:latin typeface="Times New Roman" pitchFamily="18" charset="0"/>
                <a:ea typeface="+mn-ea"/>
              </a:rPr>
              <a:t>. . .</a:t>
            </a:r>
          </a:p>
        </p:txBody>
      </p:sp>
      <p:cxnSp>
        <p:nvCxnSpPr>
          <p:cNvPr id="51" name="Straight Arrow Connector 29">
            <a:extLst>
              <a:ext uri="{FF2B5EF4-FFF2-40B4-BE49-F238E27FC236}">
                <a16:creationId xmlns:a16="http://schemas.microsoft.com/office/drawing/2014/main" id="{F1475FAF-D15C-45DE-950A-D16E36B410B1}"/>
              </a:ext>
            </a:extLst>
          </p:cNvPr>
          <p:cNvCxnSpPr>
            <a:cxnSpLocks/>
            <a:stCxn id="58" idx="3"/>
            <a:endCxn id="57" idx="5"/>
          </p:cNvCxnSpPr>
          <p:nvPr/>
        </p:nvCxnSpPr>
        <p:spPr>
          <a:xfrm flipH="1" flipV="1">
            <a:off x="2515331" y="3731522"/>
            <a:ext cx="2461200" cy="185333"/>
          </a:xfrm>
          <a:prstGeom prst="straightConnector1">
            <a:avLst/>
          </a:prstGeom>
          <a:noFill/>
          <a:ln w="28575" cap="rnd" cmpd="sng" algn="ctr">
            <a:solidFill>
              <a:srgbClr val="008000"/>
            </a:solidFill>
            <a:prstDash val="solid"/>
            <a:tailEnd type="arrow"/>
          </a:ln>
          <a:effectLst/>
        </p:spPr>
      </p:cxnSp>
      <p:cxnSp>
        <p:nvCxnSpPr>
          <p:cNvPr id="52" name="Straight Arrow Connector 44">
            <a:extLst>
              <a:ext uri="{FF2B5EF4-FFF2-40B4-BE49-F238E27FC236}">
                <a16:creationId xmlns:a16="http://schemas.microsoft.com/office/drawing/2014/main" id="{1119875B-B75E-443B-9837-A90C2E0092B3}"/>
              </a:ext>
            </a:extLst>
          </p:cNvPr>
          <p:cNvCxnSpPr>
            <a:cxnSpLocks/>
            <a:stCxn id="56" idx="4"/>
            <a:endCxn id="57" idx="7"/>
          </p:cNvCxnSpPr>
          <p:nvPr/>
        </p:nvCxnSpPr>
        <p:spPr>
          <a:xfrm flipH="1">
            <a:off x="2515332" y="1772757"/>
            <a:ext cx="979205" cy="1572960"/>
          </a:xfrm>
          <a:prstGeom prst="straightConnector1">
            <a:avLst/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cxnSp>
        <p:nvCxnSpPr>
          <p:cNvPr id="53" name="Straight Arrow Connector 45">
            <a:extLst>
              <a:ext uri="{FF2B5EF4-FFF2-40B4-BE49-F238E27FC236}">
                <a16:creationId xmlns:a16="http://schemas.microsoft.com/office/drawing/2014/main" id="{C90DECD5-6E7B-45A5-A735-86E60FBA1CDA}"/>
              </a:ext>
            </a:extLst>
          </p:cNvPr>
          <p:cNvCxnSpPr>
            <a:cxnSpLocks/>
            <a:stCxn id="58" idx="0"/>
            <a:endCxn id="56" idx="5"/>
          </p:cNvCxnSpPr>
          <p:nvPr/>
        </p:nvCxnSpPr>
        <p:spPr>
          <a:xfrm flipH="1" flipV="1">
            <a:off x="3688511" y="1692854"/>
            <a:ext cx="1481994" cy="1758294"/>
          </a:xfrm>
          <a:prstGeom prst="straightConnector1">
            <a:avLst/>
          </a:prstGeom>
          <a:noFill/>
          <a:ln w="28575" cap="rnd" cmpd="sng" algn="ctr">
            <a:solidFill>
              <a:srgbClr val="008000"/>
            </a:solidFill>
            <a:prstDash val="solid"/>
            <a:tailEnd type="arrow"/>
          </a:ln>
          <a:effectLst/>
        </p:spPr>
      </p:cxnSp>
      <p:cxnSp>
        <p:nvCxnSpPr>
          <p:cNvPr id="54" name="Straight Arrow Connector 46">
            <a:extLst>
              <a:ext uri="{FF2B5EF4-FFF2-40B4-BE49-F238E27FC236}">
                <a16:creationId xmlns:a16="http://schemas.microsoft.com/office/drawing/2014/main" id="{8D833536-AF6C-498A-B77D-B041706AFA26}"/>
              </a:ext>
            </a:extLst>
          </p:cNvPr>
          <p:cNvCxnSpPr>
            <a:cxnSpLocks/>
            <a:stCxn id="57" idx="6"/>
            <a:endCxn id="58" idx="2"/>
          </p:cNvCxnSpPr>
          <p:nvPr/>
        </p:nvCxnSpPr>
        <p:spPr>
          <a:xfrm>
            <a:off x="2595677" y="3538620"/>
            <a:ext cx="2300508" cy="185333"/>
          </a:xfrm>
          <a:prstGeom prst="straightConnector1">
            <a:avLst/>
          </a:prstGeom>
          <a:noFill/>
          <a:ln w="28575" cap="rnd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arrow"/>
          </a:ln>
          <a:effectLst/>
        </p:spPr>
      </p:cxnSp>
      <p:cxnSp>
        <p:nvCxnSpPr>
          <p:cNvPr id="55" name="Curved Connector 47">
            <a:extLst>
              <a:ext uri="{FF2B5EF4-FFF2-40B4-BE49-F238E27FC236}">
                <a16:creationId xmlns:a16="http://schemas.microsoft.com/office/drawing/2014/main" id="{85FE177B-A2CE-4A5A-8F2A-001C8CF78E40}"/>
              </a:ext>
            </a:extLst>
          </p:cNvPr>
          <p:cNvCxnSpPr>
            <a:cxnSpLocks/>
            <a:stCxn id="56" idx="6"/>
            <a:endCxn id="56" idx="0"/>
          </p:cNvCxnSpPr>
          <p:nvPr/>
        </p:nvCxnSpPr>
        <p:spPr>
          <a:xfrm flipH="1" flipV="1">
            <a:off x="3494537" y="1227147"/>
            <a:ext cx="274320" cy="272805"/>
          </a:xfrm>
          <a:prstGeom prst="curvedConnector4">
            <a:avLst>
              <a:gd name="adj1" fmla="val -83333"/>
              <a:gd name="adj2" fmla="val 183796"/>
            </a:avLst>
          </a:prstGeom>
          <a:noFill/>
          <a:ln w="28575" cap="rnd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56" name="Oval 48">
            <a:extLst>
              <a:ext uri="{FF2B5EF4-FFF2-40B4-BE49-F238E27FC236}">
                <a16:creationId xmlns:a16="http://schemas.microsoft.com/office/drawing/2014/main" id="{980BB1E5-DE33-47CE-B3DA-1D181E5FC888}"/>
              </a:ext>
            </a:extLst>
          </p:cNvPr>
          <p:cNvSpPr/>
          <p:nvPr/>
        </p:nvSpPr>
        <p:spPr>
          <a:xfrm>
            <a:off x="3220217" y="1227147"/>
            <a:ext cx="548640" cy="545610"/>
          </a:xfrm>
          <a:prstGeom prst="ellipse">
            <a:avLst/>
          </a:prstGeom>
          <a:solidFill>
            <a:srgbClr val="FF0000"/>
          </a:solidFill>
          <a:ln w="6350" cap="rnd" cmpd="sng" algn="ctr">
            <a:noFill/>
            <a:prstDash val="solid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y</a:t>
            </a:r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4FB0B864-8257-4FCC-AE8C-6A2FD267F5BC}"/>
              </a:ext>
            </a:extLst>
          </p:cNvPr>
          <p:cNvSpPr/>
          <p:nvPr/>
        </p:nvSpPr>
        <p:spPr>
          <a:xfrm>
            <a:off x="2047037" y="3265815"/>
            <a:ext cx="548640" cy="545610"/>
          </a:xfrm>
          <a:prstGeom prst="ellipse">
            <a:avLst/>
          </a:prstGeom>
          <a:solidFill>
            <a:srgbClr val="FF0000"/>
          </a:solidFill>
          <a:ln w="6350" cap="rnd" cmpd="sng" algn="ctr">
            <a:noFill/>
            <a:prstDash val="solid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a</a:t>
            </a:r>
          </a:p>
        </p:txBody>
      </p:sp>
      <p:sp>
        <p:nvSpPr>
          <p:cNvPr id="58" name="Oval 50">
            <a:extLst>
              <a:ext uri="{FF2B5EF4-FFF2-40B4-BE49-F238E27FC236}">
                <a16:creationId xmlns:a16="http://schemas.microsoft.com/office/drawing/2014/main" id="{9EBABE50-3AE1-40A6-9096-082AC505DCF2}"/>
              </a:ext>
            </a:extLst>
          </p:cNvPr>
          <p:cNvSpPr/>
          <p:nvPr/>
        </p:nvSpPr>
        <p:spPr>
          <a:xfrm>
            <a:off x="4896185" y="3451148"/>
            <a:ext cx="548640" cy="545610"/>
          </a:xfrm>
          <a:prstGeom prst="ellipse">
            <a:avLst/>
          </a:prstGeom>
          <a:solidFill>
            <a:srgbClr val="FF0000"/>
          </a:solidFill>
          <a:ln w="6350" cap="rnd" cmpd="sng" algn="ctr">
            <a:noFill/>
            <a:prstDash val="solid"/>
          </a:ln>
          <a:effectLst>
            <a:outerShdw blurRad="45000" dist="25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Arial" pitchFamily="34" charset="0"/>
              </a:rPr>
              <a:t>m</a:t>
            </a:r>
          </a:p>
        </p:txBody>
      </p:sp>
      <p:cxnSp>
        <p:nvCxnSpPr>
          <p:cNvPr id="59" name="Curved Connector 31">
            <a:extLst>
              <a:ext uri="{FF2B5EF4-FFF2-40B4-BE49-F238E27FC236}">
                <a16:creationId xmlns:a16="http://schemas.microsoft.com/office/drawing/2014/main" id="{239A3F9F-EF9A-4FBE-A675-EA33C0846A25}"/>
              </a:ext>
            </a:extLst>
          </p:cNvPr>
          <p:cNvCxnSpPr/>
          <p:nvPr/>
        </p:nvCxnSpPr>
        <p:spPr>
          <a:xfrm flipH="1" flipV="1">
            <a:off x="5216199" y="3494674"/>
            <a:ext cx="228600" cy="228600"/>
          </a:xfrm>
          <a:prstGeom prst="curvedConnector4">
            <a:avLst>
              <a:gd name="adj1" fmla="val -100000"/>
              <a:gd name="adj2" fmla="val 200000"/>
            </a:avLst>
          </a:prstGeom>
          <a:noFill/>
          <a:ln w="28575" cap="rnd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60" name="Straight Arrow Connector 32">
            <a:extLst>
              <a:ext uri="{FF2B5EF4-FFF2-40B4-BE49-F238E27FC236}">
                <a16:creationId xmlns:a16="http://schemas.microsoft.com/office/drawing/2014/main" id="{2045E192-F3D2-4920-AB3E-3EEA44699F70}"/>
              </a:ext>
            </a:extLst>
          </p:cNvPr>
          <p:cNvCxnSpPr>
            <a:cxnSpLocks/>
            <a:stCxn id="56" idx="4"/>
            <a:endCxn id="58" idx="1"/>
          </p:cNvCxnSpPr>
          <p:nvPr/>
        </p:nvCxnSpPr>
        <p:spPr>
          <a:xfrm>
            <a:off x="3494537" y="1772757"/>
            <a:ext cx="1481994" cy="1758294"/>
          </a:xfrm>
          <a:prstGeom prst="straightConnector1">
            <a:avLst/>
          </a:prstGeom>
          <a:noFill/>
          <a:ln w="28575" cap="rnd" cmpd="sng" algn="ctr">
            <a:solidFill>
              <a:srgbClr val="008000"/>
            </a:solidFill>
            <a:prstDash val="solid"/>
            <a:tailEnd type="arrow"/>
          </a:ln>
          <a:effectLst/>
        </p:spPr>
      </p:cxnSp>
      <p:cxnSp>
        <p:nvCxnSpPr>
          <p:cNvPr id="61" name="Straight Arrow Connector 33">
            <a:extLst>
              <a:ext uri="{FF2B5EF4-FFF2-40B4-BE49-F238E27FC236}">
                <a16:creationId xmlns:a16="http://schemas.microsoft.com/office/drawing/2014/main" id="{16DA4D26-10EA-4EAC-AFB4-D2D6726D3B0D}"/>
              </a:ext>
            </a:extLst>
          </p:cNvPr>
          <p:cNvCxnSpPr>
            <a:cxnSpLocks/>
            <a:stCxn id="57" idx="0"/>
            <a:endCxn id="56" idx="3"/>
          </p:cNvCxnSpPr>
          <p:nvPr/>
        </p:nvCxnSpPr>
        <p:spPr>
          <a:xfrm flipV="1">
            <a:off x="2321357" y="1692854"/>
            <a:ext cx="979206" cy="1572961"/>
          </a:xfrm>
          <a:prstGeom prst="straightConnector1">
            <a:avLst/>
          </a:prstGeom>
          <a:noFill/>
          <a:ln w="28575" cap="rnd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62" name="TextBox 34">
            <a:extLst>
              <a:ext uri="{FF2B5EF4-FFF2-40B4-BE49-F238E27FC236}">
                <a16:creationId xmlns:a16="http://schemas.microsoft.com/office/drawing/2014/main" id="{B5B6CC68-CBD4-453F-ADB8-35BDF44F7C48}"/>
              </a:ext>
            </a:extLst>
          </p:cNvPr>
          <p:cNvSpPr txBox="1"/>
          <p:nvPr/>
        </p:nvSpPr>
        <p:spPr>
          <a:xfrm rot="18135060">
            <a:off x="2279446" y="2355796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7/15</a:t>
            </a:r>
          </a:p>
        </p:txBody>
      </p:sp>
      <p:sp>
        <p:nvSpPr>
          <p:cNvPr id="63" name="TextBox 35">
            <a:extLst>
              <a:ext uri="{FF2B5EF4-FFF2-40B4-BE49-F238E27FC236}">
                <a16:creationId xmlns:a16="http://schemas.microsoft.com/office/drawing/2014/main" id="{1DD264AE-2BBC-4C58-9536-B7FC455D8073}"/>
              </a:ext>
            </a:extLst>
          </p:cNvPr>
          <p:cNvSpPr txBox="1"/>
          <p:nvPr/>
        </p:nvSpPr>
        <p:spPr>
          <a:xfrm rot="318447">
            <a:off x="3267263" y="3309291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7/15</a:t>
            </a:r>
          </a:p>
        </p:txBody>
      </p:sp>
      <p:sp>
        <p:nvSpPr>
          <p:cNvPr id="64" name="TextBox 36">
            <a:extLst>
              <a:ext uri="{FF2B5EF4-FFF2-40B4-BE49-F238E27FC236}">
                <a16:creationId xmlns:a16="http://schemas.microsoft.com/office/drawing/2014/main" id="{5E1AF4D6-89AE-4AFB-8743-56B09432E878}"/>
              </a:ext>
            </a:extLst>
          </p:cNvPr>
          <p:cNvSpPr txBox="1"/>
          <p:nvPr/>
        </p:nvSpPr>
        <p:spPr>
          <a:xfrm rot="419834">
            <a:off x="3224641" y="376724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1/15</a:t>
            </a:r>
          </a:p>
        </p:txBody>
      </p:sp>
      <p:sp>
        <p:nvSpPr>
          <p:cNvPr id="65" name="TextBox 37">
            <a:extLst>
              <a:ext uri="{FF2B5EF4-FFF2-40B4-BE49-F238E27FC236}">
                <a16:creationId xmlns:a16="http://schemas.microsoft.com/office/drawing/2014/main" id="{A39BC1AC-A898-439B-853F-1F0BE1B9C492}"/>
              </a:ext>
            </a:extLst>
          </p:cNvPr>
          <p:cNvSpPr txBox="1"/>
          <p:nvPr/>
        </p:nvSpPr>
        <p:spPr>
          <a:xfrm>
            <a:off x="5251168" y="2948775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13/15</a:t>
            </a:r>
          </a:p>
        </p:txBody>
      </p:sp>
      <p:sp>
        <p:nvSpPr>
          <p:cNvPr id="66" name="TextBox 38">
            <a:extLst>
              <a:ext uri="{FF2B5EF4-FFF2-40B4-BE49-F238E27FC236}">
                <a16:creationId xmlns:a16="http://schemas.microsoft.com/office/drawing/2014/main" id="{0A9AA2AA-85AB-48B3-B047-83B577484215}"/>
              </a:ext>
            </a:extLst>
          </p:cNvPr>
          <p:cNvSpPr txBox="1"/>
          <p:nvPr/>
        </p:nvSpPr>
        <p:spPr>
          <a:xfrm rot="2896627">
            <a:off x="4274280" y="2304076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1/15</a:t>
            </a:r>
          </a:p>
        </p:txBody>
      </p:sp>
      <p:sp>
        <p:nvSpPr>
          <p:cNvPr id="67" name="TextBox 39">
            <a:extLst>
              <a:ext uri="{FF2B5EF4-FFF2-40B4-BE49-F238E27FC236}">
                <a16:creationId xmlns:a16="http://schemas.microsoft.com/office/drawing/2014/main" id="{132C0C3A-403A-4952-AE48-02AA6E4CE010}"/>
              </a:ext>
            </a:extLst>
          </p:cNvPr>
          <p:cNvSpPr txBox="1"/>
          <p:nvPr/>
        </p:nvSpPr>
        <p:spPr>
          <a:xfrm rot="2760934">
            <a:off x="3806294" y="2550119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1/15</a:t>
            </a:r>
          </a:p>
        </p:txBody>
      </p:sp>
      <p:sp>
        <p:nvSpPr>
          <p:cNvPr id="68" name="TextBox 40">
            <a:extLst>
              <a:ext uri="{FF2B5EF4-FFF2-40B4-BE49-F238E27FC236}">
                <a16:creationId xmlns:a16="http://schemas.microsoft.com/office/drawing/2014/main" id="{95CE7C02-8180-4230-9430-79E280492631}"/>
              </a:ext>
            </a:extLst>
          </p:cNvPr>
          <p:cNvSpPr txBox="1"/>
          <p:nvPr/>
        </p:nvSpPr>
        <p:spPr>
          <a:xfrm rot="2424277">
            <a:off x="1631987" y="402794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1/15</a:t>
            </a:r>
          </a:p>
        </p:txBody>
      </p:sp>
      <p:cxnSp>
        <p:nvCxnSpPr>
          <p:cNvPr id="69" name="Curved Connector 41">
            <a:extLst>
              <a:ext uri="{FF2B5EF4-FFF2-40B4-BE49-F238E27FC236}">
                <a16:creationId xmlns:a16="http://schemas.microsoft.com/office/drawing/2014/main" id="{C3D87DD0-C3B0-4564-8C08-0BDFE5105C35}"/>
              </a:ext>
            </a:extLst>
          </p:cNvPr>
          <p:cNvCxnSpPr>
            <a:cxnSpLocks/>
            <a:stCxn id="57" idx="4"/>
            <a:endCxn id="57" idx="2"/>
          </p:cNvCxnSpPr>
          <p:nvPr/>
        </p:nvCxnSpPr>
        <p:spPr>
          <a:xfrm rot="5400000" flipH="1">
            <a:off x="2047794" y="3537863"/>
            <a:ext cx="272805" cy="274320"/>
          </a:xfrm>
          <a:prstGeom prst="curvedConnector4">
            <a:avLst>
              <a:gd name="adj1" fmla="val -83796"/>
              <a:gd name="adj2" fmla="val 183333"/>
            </a:avLst>
          </a:prstGeom>
          <a:noFill/>
          <a:ln w="28575" cap="rnd" cmpd="sng" algn="ctr">
            <a:solidFill>
              <a:srgbClr val="008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70" name="TextBox 42">
            <a:extLst>
              <a:ext uri="{FF2B5EF4-FFF2-40B4-BE49-F238E27FC236}">
                <a16:creationId xmlns:a16="http://schemas.microsoft.com/office/drawing/2014/main" id="{12192C20-F7BE-43C0-95E8-19F4ABB8FAE9}"/>
              </a:ext>
            </a:extLst>
          </p:cNvPr>
          <p:cNvSpPr txBox="1"/>
          <p:nvPr/>
        </p:nvSpPr>
        <p:spPr>
          <a:xfrm>
            <a:off x="3969449" y="994233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7/15</a:t>
            </a:r>
          </a:p>
        </p:txBody>
      </p:sp>
      <p:sp>
        <p:nvSpPr>
          <p:cNvPr id="71" name="TextBox 43">
            <a:extLst>
              <a:ext uri="{FF2B5EF4-FFF2-40B4-BE49-F238E27FC236}">
                <a16:creationId xmlns:a16="http://schemas.microsoft.com/office/drawing/2014/main" id="{55C52FBE-7338-4F8F-B53C-698D38B510B4}"/>
              </a:ext>
            </a:extLst>
          </p:cNvPr>
          <p:cNvSpPr txBox="1"/>
          <p:nvPr/>
        </p:nvSpPr>
        <p:spPr>
          <a:xfrm rot="18135060">
            <a:off x="2803610" y="2471252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7/15</a:t>
            </a:r>
          </a:p>
        </p:txBody>
      </p:sp>
      <p:sp>
        <p:nvSpPr>
          <p:cNvPr id="72" name="Rectangle 43">
            <a:extLst>
              <a:ext uri="{FF2B5EF4-FFF2-40B4-BE49-F238E27FC236}">
                <a16:creationId xmlns:a16="http://schemas.microsoft.com/office/drawing/2014/main" id="{4AD33B4B-44B8-4221-A9AC-99C250311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837" y="1303541"/>
            <a:ext cx="1371600" cy="1219200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itchFamily="34" charset="0"/>
              <a:ea typeface="+mn-ea"/>
            </a:endParaRPr>
          </a:p>
        </p:txBody>
      </p:sp>
      <p:sp>
        <p:nvSpPr>
          <p:cNvPr id="73" name="Text Box 44">
            <a:extLst>
              <a:ext uri="{FF2B5EF4-FFF2-40B4-BE49-F238E27FC236}">
                <a16:creationId xmlns:a16="http://schemas.microsoft.com/office/drawing/2014/main" id="{6AACC18E-6DD9-4712-BB22-DF4CA9600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612" y="1268616"/>
            <a:ext cx="181652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     1/2 1/2   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     1/2   0    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      0   1/2   1</a:t>
            </a:r>
          </a:p>
        </p:txBody>
      </p:sp>
      <p:sp>
        <p:nvSpPr>
          <p:cNvPr id="74" name="Rectangle 45">
            <a:extLst>
              <a:ext uri="{FF2B5EF4-FFF2-40B4-BE49-F238E27FC236}">
                <a16:creationId xmlns:a16="http://schemas.microsoft.com/office/drawing/2014/main" id="{4F1073A5-7D84-4830-9B66-6724EC625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1135" y="1303541"/>
            <a:ext cx="1447800" cy="1219200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itchFamily="34" charset="0"/>
              <a:ea typeface="+mn-ea"/>
            </a:endParaRPr>
          </a:p>
        </p:txBody>
      </p:sp>
      <p:sp>
        <p:nvSpPr>
          <p:cNvPr id="75" name="Text Box 46">
            <a:extLst>
              <a:ext uri="{FF2B5EF4-FFF2-40B4-BE49-F238E27FC236}">
                <a16:creationId xmlns:a16="http://schemas.microsoft.com/office/drawing/2014/main" id="{F64F781E-529A-48A0-898C-83E31C326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9035" y="1268616"/>
            <a:ext cx="1733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   1/3 1/3 1/3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   1/3 1/3 1/3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   1/3 1/3 1/3</a:t>
            </a:r>
          </a:p>
        </p:txBody>
      </p:sp>
      <p:sp>
        <p:nvSpPr>
          <p:cNvPr id="76" name="Rectangle 47">
            <a:extLst>
              <a:ext uri="{FF2B5EF4-FFF2-40B4-BE49-F238E27FC236}">
                <a16:creationId xmlns:a16="http://schemas.microsoft.com/office/drawing/2014/main" id="{95D9FEB5-D1CF-40C3-8B0B-4ED43F9A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8535" y="2644681"/>
            <a:ext cx="2216150" cy="1260475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itchFamily="34" charset="0"/>
              <a:ea typeface="+mn-ea"/>
            </a:endParaRPr>
          </a:p>
        </p:txBody>
      </p:sp>
      <p:sp>
        <p:nvSpPr>
          <p:cNvPr id="77" name="Text Box 48">
            <a:extLst>
              <a:ext uri="{FF2B5EF4-FFF2-40B4-BE49-F238E27FC236}">
                <a16:creationId xmlns:a16="http://schemas.microsoft.com/office/drawing/2014/main" id="{36BAFFD3-5E45-46BA-A286-20F695762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5310" y="2644681"/>
            <a:ext cx="275588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y   7/15  7/15   1/15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a   7/15  1/15   1/15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itchFamily="18" charset="0"/>
                <a:ea typeface="+mn-ea"/>
              </a:rPr>
              <a:t>m  1/15  7/15  13/15</a:t>
            </a:r>
          </a:p>
        </p:txBody>
      </p:sp>
      <p:sp>
        <p:nvSpPr>
          <p:cNvPr id="78" name="Text Box 49">
            <a:extLst>
              <a:ext uri="{FF2B5EF4-FFF2-40B4-BE49-F238E27FC236}">
                <a16:creationId xmlns:a16="http://schemas.microsoft.com/office/drawing/2014/main" id="{F34FBAF2-F929-40D4-B3C1-EDA29D4A2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9212" y="1608341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orbel" pitchFamily="34" charset="0"/>
                <a:ea typeface="+mn-ea"/>
              </a:rPr>
              <a:t>0.8</a:t>
            </a:r>
          </a:p>
        </p:txBody>
      </p:sp>
      <p:sp>
        <p:nvSpPr>
          <p:cNvPr id="79" name="Text Box 50">
            <a:extLst>
              <a:ext uri="{FF2B5EF4-FFF2-40B4-BE49-F238E27FC236}">
                <a16:creationId xmlns:a16="http://schemas.microsoft.com/office/drawing/2014/main" id="{32099F9C-CDC7-40D0-8726-156DA9904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7060" y="1571829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orbel" pitchFamily="34" charset="0"/>
                <a:ea typeface="+mn-ea"/>
              </a:rPr>
              <a:t>+ 0.2</a:t>
            </a:r>
          </a:p>
        </p:txBody>
      </p:sp>
      <p:sp>
        <p:nvSpPr>
          <p:cNvPr id="80" name="TextBox 59">
            <a:extLst>
              <a:ext uri="{FF2B5EF4-FFF2-40B4-BE49-F238E27FC236}">
                <a16:creationId xmlns:a16="http://schemas.microsoft.com/office/drawing/2014/main" id="{B30E3A8E-2AAE-4472-9112-2D31D1E8883C}"/>
              </a:ext>
            </a:extLst>
          </p:cNvPr>
          <p:cNvSpPr txBox="1"/>
          <p:nvPr/>
        </p:nvSpPr>
        <p:spPr>
          <a:xfrm>
            <a:off x="6947042" y="774189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M</a:t>
            </a:r>
          </a:p>
        </p:txBody>
      </p:sp>
      <p:sp>
        <p:nvSpPr>
          <p:cNvPr id="81" name="TextBox 60">
            <a:extLst>
              <a:ext uri="{FF2B5EF4-FFF2-40B4-BE49-F238E27FC236}">
                <a16:creationId xmlns:a16="http://schemas.microsoft.com/office/drawing/2014/main" id="{D228A738-D2A5-4F03-93DF-3E0985BD8189}"/>
              </a:ext>
            </a:extLst>
          </p:cNvPr>
          <p:cNvSpPr txBox="1"/>
          <p:nvPr/>
        </p:nvSpPr>
        <p:spPr>
          <a:xfrm>
            <a:off x="8736335" y="723824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[1/N]</a:t>
            </a:r>
            <a:r>
              <a:rPr lang="en-US" sz="2400" b="1" baseline="-25000" dirty="0" err="1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NxN</a:t>
            </a:r>
            <a:endParaRPr lang="en-US" sz="2400" b="1" baseline="-25000" dirty="0">
              <a:solidFill>
                <a:srgbClr val="008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TextBox 61">
            <a:extLst>
              <a:ext uri="{FF2B5EF4-FFF2-40B4-BE49-F238E27FC236}">
                <a16:creationId xmlns:a16="http://schemas.microsoft.com/office/drawing/2014/main" id="{03EF6DB5-1514-4197-B561-C338FD38D689}"/>
              </a:ext>
            </a:extLst>
          </p:cNvPr>
          <p:cNvSpPr txBox="1"/>
          <p:nvPr/>
        </p:nvSpPr>
        <p:spPr>
          <a:xfrm>
            <a:off x="8333651" y="398135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9431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utoUpdateAnimBg="0"/>
      <p:bldP spid="47" grpId="0" autoUpdateAnimBg="0"/>
      <p:bldP spid="48" grpId="0" autoUpdateAnimBg="0"/>
      <p:bldP spid="49" grpId="0" autoUpdateAnimBg="0"/>
      <p:bldP spid="50" grpId="0" autoUpdateAnimBg="0"/>
      <p:bldP spid="62" grpId="0"/>
      <p:bldP spid="63" grpId="0"/>
      <p:bldP spid="64" grpId="0"/>
      <p:bldP spid="65" grpId="0"/>
      <p:bldP spid="66" grpId="0"/>
      <p:bldP spid="67" grpId="0"/>
      <p:bldP spid="68" grpId="0"/>
      <p:bldP spid="70" grpId="0"/>
      <p:bldP spid="71" grpId="0"/>
      <p:bldP spid="72" grpId="0" animBg="1"/>
      <p:bldP spid="73" grpId="0"/>
      <p:bldP spid="74" grpId="0" animBg="1"/>
      <p:bldP spid="75" grpId="0"/>
      <p:bldP spid="76" grpId="0" animBg="1"/>
      <p:bldP spid="77" grpId="0"/>
      <p:bldP spid="78" grpId="0"/>
      <p:bldP spid="79" grpId="0"/>
      <p:bldP spid="8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28342-E8C9-4633-A53E-108EEC111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4B9C2C-D993-4A54-85EE-128E3F6D1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trike="sngStrike" dirty="0">
                <a:solidFill>
                  <a:srgbClr val="808080"/>
                </a:solidFill>
              </a:rPr>
              <a:t>Real-World Graphs</a:t>
            </a:r>
          </a:p>
          <a:p>
            <a:pPr lvl="1"/>
            <a:r>
              <a:rPr lang="en-US" altLang="zh-CN" strike="sngStrike" dirty="0">
                <a:solidFill>
                  <a:srgbClr val="808080"/>
                </a:solidFill>
              </a:rPr>
              <a:t>Social graph</a:t>
            </a:r>
          </a:p>
          <a:p>
            <a:pPr lvl="1"/>
            <a:r>
              <a:rPr lang="en-US" altLang="zh-CN" strike="sngStrike" dirty="0">
                <a:solidFill>
                  <a:srgbClr val="808080"/>
                </a:solidFill>
              </a:rPr>
              <a:t>…</a:t>
            </a:r>
          </a:p>
          <a:p>
            <a:pPr lvl="1"/>
            <a:r>
              <a:rPr lang="en-US" altLang="zh-CN" strike="sngStrike" dirty="0">
                <a:solidFill>
                  <a:srgbClr val="808080"/>
                </a:solidFill>
              </a:rPr>
              <a:t>Web graph</a:t>
            </a:r>
          </a:p>
          <a:p>
            <a:r>
              <a:rPr lang="en-US" altLang="zh-CN" strike="sngStrike" dirty="0">
                <a:solidFill>
                  <a:srgbClr val="808080"/>
                </a:solidFill>
              </a:rPr>
              <a:t>Page Rank</a:t>
            </a:r>
          </a:p>
          <a:p>
            <a:pPr lvl="1"/>
            <a:r>
              <a:rPr lang="en-US" altLang="zh-CN" strike="sngStrike" dirty="0">
                <a:solidFill>
                  <a:srgbClr val="808080"/>
                </a:solidFill>
              </a:rPr>
              <a:t>Basic concepts</a:t>
            </a:r>
          </a:p>
          <a:p>
            <a:pPr lvl="1"/>
            <a:r>
              <a:rPr lang="en-US" altLang="zh-CN" strike="sngStrike" dirty="0">
                <a:solidFill>
                  <a:srgbClr val="808080"/>
                </a:solidFill>
              </a:rPr>
              <a:t>Google’s Page Rank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Spectral Graph Theory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9E7392-63FF-41E4-A4B5-7D49F6EC00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66516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2498F-BFB4-4CDB-8A75-A74915A6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Spectral Graph Theory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CEEB00-9FD0-475D-931F-D6E612EA7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Represent graphs by matrices</a:t>
            </a:r>
          </a:p>
          <a:p>
            <a:r>
              <a:rPr lang="en-US" altLang="zh-CN" dirty="0"/>
              <a:t>Apply knowledge from Linear Algebra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Typical matrix: adjacent matrix, Laplacian matrix</a:t>
            </a:r>
          </a:p>
          <a:p>
            <a:r>
              <a:rPr lang="en-US" altLang="zh-CN" dirty="0"/>
              <a:t>Typical matrix property: </a:t>
            </a:r>
            <a:r>
              <a:rPr lang="en-US" altLang="zh-CN" dirty="0">
                <a:solidFill>
                  <a:srgbClr val="0070C0"/>
                </a:solidFill>
              </a:rPr>
              <a:t>spectrum</a:t>
            </a:r>
          </a:p>
          <a:p>
            <a:pPr lvl="1"/>
            <a:r>
              <a:rPr lang="en-US" altLang="zh-CN" dirty="0"/>
              <a:t>The sorted eigenvalues of a matrix</a:t>
            </a:r>
          </a:p>
          <a:p>
            <a:pPr lvl="1"/>
            <a:r>
              <a:rPr lang="en-US" altLang="zh-CN" dirty="0"/>
              <a:t>Sorted by magnitude (strength)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2E31BE-2E6B-461B-9417-54F53FFD78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2EF605-53D1-4D61-966F-230334357B30}"/>
              </a:ext>
            </a:extLst>
          </p:cNvPr>
          <p:cNvSpPr/>
          <p:nvPr/>
        </p:nvSpPr>
        <p:spPr>
          <a:xfrm>
            <a:off x="844897" y="609524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hlinkClick r:id="rId2"/>
              </a:rPr>
              <a:t>Spectral graph theory - Wikipedia</a:t>
            </a:r>
            <a:endParaRPr lang="zh-CN" alt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6C0B4C-7505-4308-AAB1-6500F8F11AC4}"/>
              </a:ext>
            </a:extLst>
          </p:cNvPr>
          <p:cNvSpPr/>
          <p:nvPr/>
        </p:nvSpPr>
        <p:spPr>
          <a:xfrm>
            <a:off x="2423592" y="2636912"/>
            <a:ext cx="77048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</a:rPr>
              <a:t>Wikipedia</a:t>
            </a:r>
            <a:r>
              <a:rPr lang="en-US" altLang="zh-CN" sz="2000" dirty="0"/>
              <a:t>: The study of the properties of a </a:t>
            </a:r>
            <a:r>
              <a:rPr lang="en-US" altLang="zh-CN" sz="2000" dirty="0">
                <a:hlinkClick r:id="rId3" tooltip="Graph (discrete mathematics)"/>
              </a:rPr>
              <a:t>graph</a:t>
            </a:r>
            <a:r>
              <a:rPr lang="en-US" altLang="zh-CN" sz="2000" dirty="0"/>
              <a:t> in relationship to the </a:t>
            </a:r>
            <a:r>
              <a:rPr lang="en-US" altLang="zh-CN" sz="2000" dirty="0">
                <a:hlinkClick r:id="rId4" tooltip="Characteristic polynomial"/>
              </a:rPr>
              <a:t>characteristic polynomial</a:t>
            </a:r>
            <a:r>
              <a:rPr lang="en-US" altLang="zh-CN" sz="2000" dirty="0"/>
              <a:t>, </a:t>
            </a:r>
            <a:r>
              <a:rPr lang="en-US" altLang="zh-CN" sz="2000" dirty="0">
                <a:hlinkClick r:id="rId5" tooltip="Eigenvalue"/>
              </a:rPr>
              <a:t>eigenvalues</a:t>
            </a:r>
            <a:r>
              <a:rPr lang="en-US" altLang="zh-CN" sz="2000" dirty="0"/>
              <a:t>, and </a:t>
            </a:r>
            <a:r>
              <a:rPr lang="en-US" altLang="zh-CN" sz="2000" dirty="0">
                <a:hlinkClick r:id="rId6" tooltip="Eigenvector"/>
              </a:rPr>
              <a:t>eigenvectors</a:t>
            </a:r>
            <a:r>
              <a:rPr lang="en-US" altLang="zh-CN" sz="2000" dirty="0"/>
              <a:t> of matrices associated with the graph, such as its </a:t>
            </a:r>
            <a:r>
              <a:rPr lang="en-US" altLang="zh-CN" sz="2000" dirty="0">
                <a:hlinkClick r:id="rId7" tooltip="Adjacency matrix"/>
              </a:rPr>
              <a:t>adjacency matrix</a:t>
            </a:r>
            <a:r>
              <a:rPr lang="en-US" altLang="zh-CN" sz="2000" dirty="0"/>
              <a:t> or </a:t>
            </a:r>
            <a:r>
              <a:rPr lang="en-US" altLang="zh-CN" sz="2000" dirty="0">
                <a:hlinkClick r:id="rId8" tooltip="Laplacian matrix"/>
              </a:rPr>
              <a:t>Laplacian matrix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8702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Graphs</a:t>
            </a:r>
          </a:p>
        </p:txBody>
      </p:sp>
      <p:sp>
        <p:nvSpPr>
          <p:cNvPr id="25604" name="TextBox 7"/>
          <p:cNvSpPr txBox="1">
            <a:spLocks noChangeArrowheads="1"/>
          </p:cNvSpPr>
          <p:nvPr/>
        </p:nvSpPr>
        <p:spPr bwMode="auto">
          <a:xfrm>
            <a:off x="2438400" y="1524001"/>
            <a:ext cx="7518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Any graph with no cycles of odd length is bipartite</a:t>
            </a:r>
          </a:p>
        </p:txBody>
      </p:sp>
      <p:sp>
        <p:nvSpPr>
          <p:cNvPr id="25605" name="TextBox 8"/>
          <p:cNvSpPr txBox="1">
            <a:spLocks noChangeArrowheads="1"/>
          </p:cNvSpPr>
          <p:nvPr/>
        </p:nvSpPr>
        <p:spPr bwMode="auto">
          <a:xfrm>
            <a:off x="5029201" y="2057401"/>
            <a:ext cx="395287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e.g., all trees are bipartite</a:t>
            </a:r>
          </a:p>
        </p:txBody>
      </p:sp>
      <p:sp>
        <p:nvSpPr>
          <p:cNvPr id="25606" name="TextBox 9"/>
          <p:cNvSpPr txBox="1">
            <a:spLocks noChangeArrowheads="1"/>
          </p:cNvSpPr>
          <p:nvPr/>
        </p:nvSpPr>
        <p:spPr bwMode="auto">
          <a:xfrm>
            <a:off x="4343401" y="4114801"/>
            <a:ext cx="5884863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Can we check if a graph is bipartite</a:t>
            </a:r>
            <a:b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</a:br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via its spectrum?</a:t>
            </a:r>
            <a:b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</a:br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Can we get the partition of the vertices</a:t>
            </a:r>
            <a:b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</a:br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in the two sets of nodes?</a:t>
            </a:r>
          </a:p>
        </p:txBody>
      </p:sp>
      <p:pic>
        <p:nvPicPr>
          <p:cNvPr id="25607" name="Picture 11" descr="bipartite_matrix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2819401"/>
            <a:ext cx="2590800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Oval 13"/>
          <p:cNvSpPr/>
          <p:nvPr/>
        </p:nvSpPr>
        <p:spPr>
          <a:xfrm>
            <a:off x="2590800" y="34290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3657600" y="34290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4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10800000">
            <a:off x="2971800" y="3581400"/>
            <a:ext cx="685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9" idx="2"/>
          </p:cNvCxnSpPr>
          <p:nvPr/>
        </p:nvCxnSpPr>
        <p:spPr>
          <a:xfrm>
            <a:off x="2971800" y="3657600"/>
            <a:ext cx="685800" cy="571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90800" y="40386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2</a:t>
            </a:r>
          </a:p>
        </p:txBody>
      </p:sp>
      <p:sp>
        <p:nvSpPr>
          <p:cNvPr id="19" name="Oval 18"/>
          <p:cNvSpPr/>
          <p:nvPr/>
        </p:nvSpPr>
        <p:spPr>
          <a:xfrm>
            <a:off x="3657600" y="40386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5</a:t>
            </a:r>
          </a:p>
        </p:txBody>
      </p:sp>
      <p:cxnSp>
        <p:nvCxnSpPr>
          <p:cNvPr id="20" name="Straight Connector 19"/>
          <p:cNvCxnSpPr/>
          <p:nvPr/>
        </p:nvCxnSpPr>
        <p:spPr>
          <a:xfrm rot="10800000">
            <a:off x="2971800" y="4191000"/>
            <a:ext cx="685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590800" y="4724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3</a:t>
            </a:r>
          </a:p>
        </p:txBody>
      </p:sp>
      <p:sp>
        <p:nvSpPr>
          <p:cNvPr id="22" name="Oval 21"/>
          <p:cNvSpPr/>
          <p:nvPr/>
        </p:nvSpPr>
        <p:spPr>
          <a:xfrm>
            <a:off x="3657600" y="4724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6</a:t>
            </a:r>
          </a:p>
        </p:txBody>
      </p:sp>
      <p:cxnSp>
        <p:nvCxnSpPr>
          <p:cNvPr id="23" name="Straight Connector 22"/>
          <p:cNvCxnSpPr/>
          <p:nvPr/>
        </p:nvCxnSpPr>
        <p:spPr>
          <a:xfrm rot="10800000">
            <a:off x="2971800" y="4876800"/>
            <a:ext cx="685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4" idx="5"/>
            <a:endCxn id="22" idx="2"/>
          </p:cNvCxnSpPr>
          <p:nvPr/>
        </p:nvCxnSpPr>
        <p:spPr>
          <a:xfrm rot="16200000" flipH="1">
            <a:off x="2706688" y="3963988"/>
            <a:ext cx="1160462" cy="7413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2"/>
            <a:endCxn id="18" idx="6"/>
          </p:cNvCxnSpPr>
          <p:nvPr/>
        </p:nvCxnSpPr>
        <p:spPr>
          <a:xfrm rot="10800000" flipV="1">
            <a:off x="2971800" y="3619500"/>
            <a:ext cx="685800" cy="609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8" idx="6"/>
            <a:endCxn id="22" idx="2"/>
          </p:cNvCxnSpPr>
          <p:nvPr/>
        </p:nvCxnSpPr>
        <p:spPr>
          <a:xfrm>
            <a:off x="2971800" y="4229100"/>
            <a:ext cx="68580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2"/>
            <a:endCxn id="21" idx="6"/>
          </p:cNvCxnSpPr>
          <p:nvPr/>
        </p:nvCxnSpPr>
        <p:spPr>
          <a:xfrm rot="10800000" flipV="1">
            <a:off x="2971800" y="4229100"/>
            <a:ext cx="68580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5" idx="2"/>
            <a:endCxn id="21" idx="6"/>
          </p:cNvCxnSpPr>
          <p:nvPr/>
        </p:nvCxnSpPr>
        <p:spPr>
          <a:xfrm rot="10800000" flipV="1">
            <a:off x="2971800" y="3619500"/>
            <a:ext cx="685800" cy="1295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23" name="TextBox 28"/>
          <p:cNvSpPr txBox="1">
            <a:spLocks noChangeArrowheads="1"/>
          </p:cNvSpPr>
          <p:nvPr/>
        </p:nvSpPr>
        <p:spPr bwMode="auto">
          <a:xfrm>
            <a:off x="2674909" y="2590801"/>
            <a:ext cx="1122423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4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K</a:t>
            </a:r>
            <a:r>
              <a:rPr kumimoji="1" lang="en-US" sz="4600" baseline="-250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3,3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Bipartite Graphs</a:t>
            </a:r>
          </a:p>
        </p:txBody>
      </p:sp>
      <p:sp>
        <p:nvSpPr>
          <p:cNvPr id="26628" name="TextBox 7"/>
          <p:cNvSpPr txBox="1">
            <a:spLocks noChangeArrowheads="1"/>
          </p:cNvSpPr>
          <p:nvPr/>
        </p:nvSpPr>
        <p:spPr bwMode="auto">
          <a:xfrm>
            <a:off x="2057400" y="1524001"/>
            <a:ext cx="27432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br>
              <a:rPr kumimoji="1" lang="pt-BR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</a:br>
            <a:r>
              <a:rPr kumimoji="1" lang="pt-BR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Adjacency matrix </a:t>
            </a:r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26629" name="Picture 8" descr="k33biadjacency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2971800"/>
            <a:ext cx="3633788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9" descr="bipartite_matrix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1447800"/>
            <a:ext cx="381158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1" name="TextBox 10"/>
          <p:cNvSpPr txBox="1">
            <a:spLocks noChangeArrowheads="1"/>
          </p:cNvSpPr>
          <p:nvPr/>
        </p:nvSpPr>
        <p:spPr bwMode="auto">
          <a:xfrm>
            <a:off x="4038600" y="3581401"/>
            <a:ext cx="11430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kumimoji="1" lang="pt-BR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where</a:t>
            </a:r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7658" name="TextBox 11"/>
          <p:cNvSpPr txBox="1">
            <a:spLocks noChangeArrowheads="1"/>
          </p:cNvSpPr>
          <p:nvPr/>
        </p:nvSpPr>
        <p:spPr bwMode="auto">
          <a:xfrm>
            <a:off x="2209800" y="5257801"/>
            <a:ext cx="22098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kumimoji="1" lang="pt-BR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Eigenvalues:</a:t>
            </a:r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590800" y="34290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1</a:t>
            </a:r>
          </a:p>
        </p:txBody>
      </p:sp>
      <p:sp>
        <p:nvSpPr>
          <p:cNvPr id="32" name="Oval 31"/>
          <p:cNvSpPr/>
          <p:nvPr/>
        </p:nvSpPr>
        <p:spPr>
          <a:xfrm>
            <a:off x="3657600" y="34290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4</a:t>
            </a:r>
          </a:p>
        </p:txBody>
      </p:sp>
      <p:cxnSp>
        <p:nvCxnSpPr>
          <p:cNvPr id="33" name="Straight Connector 32"/>
          <p:cNvCxnSpPr/>
          <p:nvPr/>
        </p:nvCxnSpPr>
        <p:spPr>
          <a:xfrm rot="10800000">
            <a:off x="2971800" y="3581400"/>
            <a:ext cx="685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36" idx="2"/>
          </p:cNvCxnSpPr>
          <p:nvPr/>
        </p:nvCxnSpPr>
        <p:spPr>
          <a:xfrm>
            <a:off x="2971800" y="3657600"/>
            <a:ext cx="685800" cy="571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2590800" y="40386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2</a:t>
            </a:r>
          </a:p>
        </p:txBody>
      </p:sp>
      <p:sp>
        <p:nvSpPr>
          <p:cNvPr id="36" name="Oval 35"/>
          <p:cNvSpPr/>
          <p:nvPr/>
        </p:nvSpPr>
        <p:spPr>
          <a:xfrm>
            <a:off x="3657600" y="40386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5</a:t>
            </a:r>
          </a:p>
        </p:txBody>
      </p:sp>
      <p:cxnSp>
        <p:nvCxnSpPr>
          <p:cNvPr id="37" name="Straight Connector 36"/>
          <p:cNvCxnSpPr/>
          <p:nvPr/>
        </p:nvCxnSpPr>
        <p:spPr>
          <a:xfrm rot="10800000">
            <a:off x="2971800" y="4191000"/>
            <a:ext cx="685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2590800" y="4724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3</a:t>
            </a:r>
          </a:p>
        </p:txBody>
      </p:sp>
      <p:sp>
        <p:nvSpPr>
          <p:cNvPr id="39" name="Oval 38"/>
          <p:cNvSpPr/>
          <p:nvPr/>
        </p:nvSpPr>
        <p:spPr>
          <a:xfrm>
            <a:off x="3657600" y="4724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6</a:t>
            </a:r>
          </a:p>
        </p:txBody>
      </p:sp>
      <p:cxnSp>
        <p:nvCxnSpPr>
          <p:cNvPr id="40" name="Straight Connector 39"/>
          <p:cNvCxnSpPr/>
          <p:nvPr/>
        </p:nvCxnSpPr>
        <p:spPr>
          <a:xfrm rot="10800000">
            <a:off x="2971800" y="4876800"/>
            <a:ext cx="685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1" idx="5"/>
            <a:endCxn id="39" idx="2"/>
          </p:cNvCxnSpPr>
          <p:nvPr/>
        </p:nvCxnSpPr>
        <p:spPr>
          <a:xfrm rot="16200000" flipH="1">
            <a:off x="2706688" y="3963988"/>
            <a:ext cx="1160462" cy="7413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2" idx="2"/>
            <a:endCxn id="35" idx="6"/>
          </p:cNvCxnSpPr>
          <p:nvPr/>
        </p:nvCxnSpPr>
        <p:spPr>
          <a:xfrm rot="10800000" flipV="1">
            <a:off x="2971800" y="3619500"/>
            <a:ext cx="685800" cy="609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5" idx="6"/>
            <a:endCxn id="39" idx="2"/>
          </p:cNvCxnSpPr>
          <p:nvPr/>
        </p:nvCxnSpPr>
        <p:spPr>
          <a:xfrm>
            <a:off x="2971800" y="4229100"/>
            <a:ext cx="68580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6" idx="2"/>
            <a:endCxn id="38" idx="6"/>
          </p:cNvCxnSpPr>
          <p:nvPr/>
        </p:nvCxnSpPr>
        <p:spPr>
          <a:xfrm rot="10800000" flipV="1">
            <a:off x="2971800" y="4229100"/>
            <a:ext cx="68580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2" idx="2"/>
            <a:endCxn id="38" idx="6"/>
          </p:cNvCxnSpPr>
          <p:nvPr/>
        </p:nvCxnSpPr>
        <p:spPr>
          <a:xfrm rot="10800000" flipV="1">
            <a:off x="2971800" y="3619500"/>
            <a:ext cx="685800" cy="1295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48" name="TextBox 45"/>
          <p:cNvSpPr txBox="1">
            <a:spLocks noChangeArrowheads="1"/>
          </p:cNvSpPr>
          <p:nvPr/>
        </p:nvSpPr>
        <p:spPr bwMode="auto">
          <a:xfrm>
            <a:off x="2674909" y="2590801"/>
            <a:ext cx="1122423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4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K</a:t>
            </a:r>
            <a:r>
              <a:rPr kumimoji="1" lang="en-US" sz="4600" baseline="-250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3,3</a:t>
            </a:r>
          </a:p>
        </p:txBody>
      </p:sp>
      <p:sp>
        <p:nvSpPr>
          <p:cNvPr id="27675" name="TextBox 27"/>
          <p:cNvSpPr txBox="1">
            <a:spLocks noChangeArrowheads="1"/>
          </p:cNvSpPr>
          <p:nvPr/>
        </p:nvSpPr>
        <p:spPr bwMode="auto">
          <a:xfrm>
            <a:off x="4267200" y="5257801"/>
            <a:ext cx="2819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kumimoji="1" lang="el-GR" sz="2600" b="1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Λ</a:t>
            </a:r>
            <a:r>
              <a:rPr kumimoji="1" lang="el-GR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=[3,-3,0,0,0,0]</a:t>
            </a:r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828800" y="5029200"/>
            <a:ext cx="8610600" cy="13716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   Why </a:t>
            </a:r>
            <a:r>
              <a:rPr lang="el-GR" dirty="0"/>
              <a:t>λ</a:t>
            </a:r>
            <a:r>
              <a:rPr lang="el-GR" baseline="-25000" dirty="0"/>
              <a:t>1</a:t>
            </a:r>
            <a:r>
              <a:rPr lang="el-GR" dirty="0"/>
              <a:t>=-λ</a:t>
            </a:r>
            <a:r>
              <a:rPr lang="el-GR" baseline="-25000" dirty="0"/>
              <a:t>2</a:t>
            </a:r>
            <a:r>
              <a:rPr lang="el-GR" dirty="0"/>
              <a:t>=3?</a:t>
            </a:r>
            <a:br>
              <a:rPr lang="el-GR" dirty="0"/>
            </a:br>
            <a:r>
              <a:rPr lang="en-US" dirty="0"/>
              <a:t>Recall: A</a:t>
            </a:r>
            <a:r>
              <a:rPr lang="en-US" b="1" dirty="0"/>
              <a:t>x</a:t>
            </a:r>
            <a:r>
              <a:rPr lang="en-US" dirty="0"/>
              <a:t>=</a:t>
            </a:r>
            <a:r>
              <a:rPr lang="el-GR" dirty="0"/>
              <a:t>λ</a:t>
            </a:r>
            <a:r>
              <a:rPr lang="en-US" b="1" dirty="0"/>
              <a:t>x</a:t>
            </a:r>
            <a:r>
              <a:rPr lang="el-GR" dirty="0"/>
              <a:t>, </a:t>
            </a:r>
            <a:r>
              <a:rPr lang="en-US" dirty="0"/>
              <a:t>(</a:t>
            </a:r>
            <a:r>
              <a:rPr lang="el-GR" dirty="0"/>
              <a:t>λ</a:t>
            </a:r>
            <a:r>
              <a:rPr lang="en-US" dirty="0"/>
              <a:t>,</a:t>
            </a:r>
            <a:r>
              <a:rPr lang="en-US" b="1" dirty="0"/>
              <a:t>x</a:t>
            </a:r>
            <a:r>
              <a:rPr lang="en-US" dirty="0"/>
              <a:t>) eigenvalue-eigenvector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27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8" grpId="0"/>
      <p:bldP spid="27658" grpId="1"/>
      <p:bldP spid="27675" grpId="0"/>
      <p:bldP spid="27675" grpId="1"/>
      <p:bldP spid="2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71800" y="1295400"/>
            <a:ext cx="6211222" cy="4675094"/>
            <a:chOff x="76200" y="1454889"/>
            <a:chExt cx="4080945" cy="2850411"/>
          </a:xfrm>
        </p:grpSpPr>
        <p:sp>
          <p:nvSpPr>
            <p:cNvPr id="3" name="Oval 2"/>
            <p:cNvSpPr/>
            <p:nvPr/>
          </p:nvSpPr>
          <p:spPr>
            <a:xfrm>
              <a:off x="2580797" y="2003676"/>
              <a:ext cx="1529839" cy="118784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848464" y="2003677"/>
              <a:ext cx="1138725" cy="90782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800" b="1" dirty="0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713731" y="3243368"/>
              <a:ext cx="1604399" cy="106193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800" b="1" dirty="0">
                <a:solidFill>
                  <a:prstClr val="white"/>
                </a:solidFill>
                <a:latin typeface="Corbel"/>
              </a:endParaRPr>
            </a:p>
          </p:txBody>
        </p:sp>
        <p:grpSp>
          <p:nvGrpSpPr>
            <p:cNvPr id="6" name="Group 46"/>
            <p:cNvGrpSpPr>
              <a:grpSpLocks/>
            </p:cNvGrpSpPr>
            <p:nvPr/>
          </p:nvGrpSpPr>
          <p:grpSpPr bwMode="auto">
            <a:xfrm>
              <a:off x="553190" y="1598101"/>
              <a:ext cx="481371" cy="421199"/>
              <a:chOff x="1056" y="1920"/>
              <a:chExt cx="384" cy="336"/>
            </a:xfrm>
          </p:grpSpPr>
          <p:sp>
            <p:nvSpPr>
              <p:cNvPr id="134" name="AutoShape 47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35" name="Rectangle 48"/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36" name="Line 49"/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37" name="Line 50"/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38" name="Line 51"/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39" name="Line 52"/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7" name="Group 46"/>
            <p:cNvGrpSpPr>
              <a:grpSpLocks/>
            </p:cNvGrpSpPr>
            <p:nvPr/>
          </p:nvGrpSpPr>
          <p:grpSpPr bwMode="auto">
            <a:xfrm>
              <a:off x="83723" y="2131501"/>
              <a:ext cx="481371" cy="421199"/>
              <a:chOff x="1056" y="1920"/>
              <a:chExt cx="384" cy="336"/>
            </a:xfrm>
          </p:grpSpPr>
          <p:sp>
            <p:nvSpPr>
              <p:cNvPr id="128" name="AutoShape 47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29" name="Rectangle 48"/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30" name="Line 49"/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31" name="Line 50"/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32" name="Line 51"/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33" name="Line 52"/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8" name="Group 46"/>
            <p:cNvGrpSpPr>
              <a:grpSpLocks/>
            </p:cNvGrpSpPr>
            <p:nvPr/>
          </p:nvGrpSpPr>
          <p:grpSpPr bwMode="auto">
            <a:xfrm>
              <a:off x="248390" y="2628900"/>
              <a:ext cx="481371" cy="421199"/>
              <a:chOff x="1056" y="1920"/>
              <a:chExt cx="384" cy="336"/>
            </a:xfrm>
          </p:grpSpPr>
          <p:sp>
            <p:nvSpPr>
              <p:cNvPr id="122" name="AutoShape 47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23" name="Rectangle 48"/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24" name="Line 49"/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25" name="Line 50"/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26" name="Line 51"/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27" name="Line 52"/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9" name="Group 46"/>
            <p:cNvGrpSpPr>
              <a:grpSpLocks/>
            </p:cNvGrpSpPr>
            <p:nvPr/>
          </p:nvGrpSpPr>
          <p:grpSpPr bwMode="auto">
            <a:xfrm>
              <a:off x="1415561" y="1511300"/>
              <a:ext cx="481371" cy="421199"/>
              <a:chOff x="1056" y="1920"/>
              <a:chExt cx="384" cy="336"/>
            </a:xfrm>
          </p:grpSpPr>
          <p:sp>
            <p:nvSpPr>
              <p:cNvPr id="116" name="AutoShape 47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17" name="Rectangle 48"/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18" name="Line 49"/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19" name="Line 50"/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20" name="Line 51"/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21" name="Line 52"/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0" name="Group 46"/>
            <p:cNvGrpSpPr>
              <a:grpSpLocks/>
            </p:cNvGrpSpPr>
            <p:nvPr/>
          </p:nvGrpSpPr>
          <p:grpSpPr bwMode="auto">
            <a:xfrm>
              <a:off x="2939561" y="1454889"/>
              <a:ext cx="481371" cy="421199"/>
              <a:chOff x="1056" y="1920"/>
              <a:chExt cx="384" cy="336"/>
            </a:xfrm>
          </p:grpSpPr>
          <p:sp>
            <p:nvSpPr>
              <p:cNvPr id="110" name="AutoShape 47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11" name="Rectangle 48"/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12" name="Line 49"/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13" name="Line 50"/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14" name="Line 51"/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15" name="Line 52"/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1" name="Group 46"/>
            <p:cNvGrpSpPr>
              <a:grpSpLocks/>
            </p:cNvGrpSpPr>
            <p:nvPr/>
          </p:nvGrpSpPr>
          <p:grpSpPr bwMode="auto">
            <a:xfrm>
              <a:off x="76200" y="3787125"/>
              <a:ext cx="481371" cy="421199"/>
              <a:chOff x="1056" y="1920"/>
              <a:chExt cx="384" cy="336"/>
            </a:xfrm>
          </p:grpSpPr>
          <p:sp>
            <p:nvSpPr>
              <p:cNvPr id="104" name="AutoShape 47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05" name="Rectangle 48"/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06" name="Line 49"/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07" name="Line 50"/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08" name="Line 51"/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09" name="Line 52"/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2" name="Group 46"/>
            <p:cNvGrpSpPr>
              <a:grpSpLocks/>
            </p:cNvGrpSpPr>
            <p:nvPr/>
          </p:nvGrpSpPr>
          <p:grpSpPr bwMode="auto">
            <a:xfrm>
              <a:off x="2305790" y="3866100"/>
              <a:ext cx="481371" cy="421199"/>
              <a:chOff x="1056" y="1920"/>
              <a:chExt cx="384" cy="336"/>
            </a:xfrm>
          </p:grpSpPr>
          <p:sp>
            <p:nvSpPr>
              <p:cNvPr id="98" name="AutoShape 47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99" name="Rectangle 48"/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00" name="Line 49"/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01" name="Line 50"/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02" name="Line 51"/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103" name="Line 52"/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3" name="Group 46"/>
            <p:cNvGrpSpPr>
              <a:grpSpLocks/>
            </p:cNvGrpSpPr>
            <p:nvPr/>
          </p:nvGrpSpPr>
          <p:grpSpPr bwMode="auto">
            <a:xfrm>
              <a:off x="1896932" y="2685739"/>
              <a:ext cx="481371" cy="421199"/>
              <a:chOff x="1056" y="1920"/>
              <a:chExt cx="384" cy="336"/>
            </a:xfrm>
          </p:grpSpPr>
          <p:sp>
            <p:nvSpPr>
              <p:cNvPr id="92" name="AutoShape 47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93" name="Rectangle 48"/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94" name="Line 49"/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95" name="Line 50"/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96" name="Line 51"/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97" name="Line 52"/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4" name="Group 46"/>
            <p:cNvGrpSpPr>
              <a:grpSpLocks/>
            </p:cNvGrpSpPr>
            <p:nvPr/>
          </p:nvGrpSpPr>
          <p:grpSpPr bwMode="auto">
            <a:xfrm>
              <a:off x="3420932" y="3289300"/>
              <a:ext cx="481371" cy="421199"/>
              <a:chOff x="1056" y="1920"/>
              <a:chExt cx="384" cy="336"/>
            </a:xfrm>
          </p:grpSpPr>
          <p:sp>
            <p:nvSpPr>
              <p:cNvPr id="86" name="AutoShape 47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87" name="Rectangle 48"/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88" name="Line 49"/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89" name="Line 50"/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90" name="Line 51"/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91" name="Line 52"/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5" name="Group 46"/>
            <p:cNvGrpSpPr>
              <a:grpSpLocks/>
            </p:cNvGrpSpPr>
            <p:nvPr/>
          </p:nvGrpSpPr>
          <p:grpSpPr bwMode="auto">
            <a:xfrm>
              <a:off x="3675774" y="1519126"/>
              <a:ext cx="481371" cy="421199"/>
              <a:chOff x="1056" y="1920"/>
              <a:chExt cx="384" cy="336"/>
            </a:xfrm>
          </p:grpSpPr>
          <p:sp>
            <p:nvSpPr>
              <p:cNvPr id="80" name="AutoShape 47"/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81" name="Rectangle 48"/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82" name="Line 49"/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83" name="Line 50"/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84" name="Line 51"/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85" name="Line 52"/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6" name="Group 20"/>
            <p:cNvGrpSpPr>
              <a:grpSpLocks/>
            </p:cNvGrpSpPr>
            <p:nvPr/>
          </p:nvGrpSpPr>
          <p:grpSpPr bwMode="auto">
            <a:xfrm>
              <a:off x="2643036" y="2320362"/>
              <a:ext cx="270227" cy="365377"/>
              <a:chOff x="1776" y="1020"/>
              <a:chExt cx="204" cy="276"/>
            </a:xfrm>
          </p:grpSpPr>
          <p:sp>
            <p:nvSpPr>
              <p:cNvPr id="78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79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7" name="Group 20"/>
            <p:cNvGrpSpPr>
              <a:grpSpLocks/>
            </p:cNvGrpSpPr>
            <p:nvPr/>
          </p:nvGrpSpPr>
          <p:grpSpPr bwMode="auto">
            <a:xfrm>
              <a:off x="900067" y="2212665"/>
              <a:ext cx="270227" cy="365377"/>
              <a:chOff x="1776" y="1020"/>
              <a:chExt cx="204" cy="276"/>
            </a:xfrm>
          </p:grpSpPr>
          <p:sp>
            <p:nvSpPr>
              <p:cNvPr id="76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77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8" name="Group 20"/>
            <p:cNvGrpSpPr>
              <a:grpSpLocks/>
            </p:cNvGrpSpPr>
            <p:nvPr/>
          </p:nvGrpSpPr>
          <p:grpSpPr bwMode="auto">
            <a:xfrm>
              <a:off x="1566533" y="2247900"/>
              <a:ext cx="270227" cy="365377"/>
              <a:chOff x="1776" y="1020"/>
              <a:chExt cx="204" cy="276"/>
            </a:xfrm>
          </p:grpSpPr>
          <p:sp>
            <p:nvSpPr>
              <p:cNvPr id="74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75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9" name="Group 20"/>
            <p:cNvGrpSpPr>
              <a:grpSpLocks/>
            </p:cNvGrpSpPr>
            <p:nvPr/>
          </p:nvGrpSpPr>
          <p:grpSpPr bwMode="auto">
            <a:xfrm>
              <a:off x="1186961" y="2476500"/>
              <a:ext cx="270227" cy="365377"/>
              <a:chOff x="1776" y="1020"/>
              <a:chExt cx="204" cy="276"/>
            </a:xfrm>
          </p:grpSpPr>
          <p:sp>
            <p:nvSpPr>
              <p:cNvPr id="72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73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20" name="Group 20"/>
            <p:cNvGrpSpPr>
              <a:grpSpLocks/>
            </p:cNvGrpSpPr>
            <p:nvPr/>
          </p:nvGrpSpPr>
          <p:grpSpPr bwMode="auto">
            <a:xfrm>
              <a:off x="1095356" y="3766923"/>
              <a:ext cx="270227" cy="365377"/>
              <a:chOff x="1776" y="1020"/>
              <a:chExt cx="204" cy="276"/>
            </a:xfrm>
          </p:grpSpPr>
          <p:sp>
            <p:nvSpPr>
              <p:cNvPr id="70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71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21" name="Group 20"/>
            <p:cNvGrpSpPr>
              <a:grpSpLocks/>
            </p:cNvGrpSpPr>
            <p:nvPr/>
          </p:nvGrpSpPr>
          <p:grpSpPr bwMode="auto">
            <a:xfrm>
              <a:off x="885024" y="3345122"/>
              <a:ext cx="270227" cy="365377"/>
              <a:chOff x="1776" y="1020"/>
              <a:chExt cx="204" cy="276"/>
            </a:xfrm>
          </p:grpSpPr>
          <p:sp>
            <p:nvSpPr>
              <p:cNvPr id="68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69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22" name="Group 20"/>
            <p:cNvGrpSpPr>
              <a:grpSpLocks/>
            </p:cNvGrpSpPr>
            <p:nvPr/>
          </p:nvGrpSpPr>
          <p:grpSpPr bwMode="auto">
            <a:xfrm>
              <a:off x="1450134" y="3266147"/>
              <a:ext cx="270227" cy="365377"/>
              <a:chOff x="1776" y="1020"/>
              <a:chExt cx="204" cy="276"/>
            </a:xfrm>
          </p:grpSpPr>
          <p:sp>
            <p:nvSpPr>
              <p:cNvPr id="66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67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1907334" y="3619500"/>
              <a:ext cx="270227" cy="365377"/>
              <a:chOff x="1776" y="1020"/>
              <a:chExt cx="204" cy="276"/>
            </a:xfrm>
          </p:grpSpPr>
          <p:sp>
            <p:nvSpPr>
              <p:cNvPr id="64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65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24" name="Group 20"/>
            <p:cNvGrpSpPr>
              <a:grpSpLocks/>
            </p:cNvGrpSpPr>
            <p:nvPr/>
          </p:nvGrpSpPr>
          <p:grpSpPr bwMode="auto">
            <a:xfrm>
              <a:off x="1284207" y="2003677"/>
              <a:ext cx="270227" cy="365377"/>
              <a:chOff x="1776" y="1020"/>
              <a:chExt cx="204" cy="276"/>
            </a:xfrm>
          </p:grpSpPr>
          <p:sp>
            <p:nvSpPr>
              <p:cNvPr id="62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63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25" name="Group 20"/>
            <p:cNvGrpSpPr>
              <a:grpSpLocks/>
            </p:cNvGrpSpPr>
            <p:nvPr/>
          </p:nvGrpSpPr>
          <p:grpSpPr bwMode="auto">
            <a:xfrm>
              <a:off x="3210603" y="2029977"/>
              <a:ext cx="270227" cy="365377"/>
              <a:chOff x="1776" y="1020"/>
              <a:chExt cx="204" cy="276"/>
            </a:xfrm>
          </p:grpSpPr>
          <p:sp>
            <p:nvSpPr>
              <p:cNvPr id="60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61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26" name="Group 20"/>
            <p:cNvGrpSpPr>
              <a:grpSpLocks/>
            </p:cNvGrpSpPr>
            <p:nvPr/>
          </p:nvGrpSpPr>
          <p:grpSpPr bwMode="auto">
            <a:xfrm>
              <a:off x="3548796" y="2640021"/>
              <a:ext cx="270227" cy="365377"/>
              <a:chOff x="1776" y="1020"/>
              <a:chExt cx="204" cy="276"/>
            </a:xfrm>
          </p:grpSpPr>
          <p:sp>
            <p:nvSpPr>
              <p:cNvPr id="58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59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27" name="Group 20"/>
            <p:cNvGrpSpPr>
              <a:grpSpLocks/>
            </p:cNvGrpSpPr>
            <p:nvPr/>
          </p:nvGrpSpPr>
          <p:grpSpPr bwMode="auto">
            <a:xfrm>
              <a:off x="2946445" y="2600828"/>
              <a:ext cx="270227" cy="365377"/>
              <a:chOff x="1776" y="1020"/>
              <a:chExt cx="204" cy="276"/>
            </a:xfrm>
          </p:grpSpPr>
          <p:sp>
            <p:nvSpPr>
              <p:cNvPr id="56" name="Rectangle 21"/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57" name="Line 22"/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cxnSp>
          <p:nvCxnSpPr>
            <p:cNvPr id="28" name="Straight Connector 27"/>
            <p:cNvCxnSpPr>
              <a:stCxn id="77" idx="1"/>
            </p:cNvCxnSpPr>
            <p:nvPr/>
          </p:nvCxnSpPr>
          <p:spPr>
            <a:xfrm rot="5400000">
              <a:off x="751895" y="2013960"/>
              <a:ext cx="219694" cy="617104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77" idx="1"/>
            </p:cNvCxnSpPr>
            <p:nvPr/>
          </p:nvCxnSpPr>
          <p:spPr>
            <a:xfrm rot="5400000" flipH="1">
              <a:off x="945574" y="1987945"/>
              <a:ext cx="313708" cy="135733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3" idx="1"/>
              <a:endCxn id="77" idx="1"/>
            </p:cNvCxnSpPr>
            <p:nvPr/>
          </p:nvCxnSpPr>
          <p:spPr>
            <a:xfrm rot="5400000" flipH="1">
              <a:off x="1181823" y="2201136"/>
              <a:ext cx="263835" cy="286894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75" idx="1"/>
              <a:endCxn id="73" idx="1"/>
            </p:cNvCxnSpPr>
            <p:nvPr/>
          </p:nvCxnSpPr>
          <p:spPr>
            <a:xfrm rot="5400000">
              <a:off x="1532674" y="2172414"/>
              <a:ext cx="228600" cy="37957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75" idx="1"/>
              <a:endCxn id="63" idx="1"/>
            </p:cNvCxnSpPr>
            <p:nvPr/>
          </p:nvCxnSpPr>
          <p:spPr>
            <a:xfrm rot="5400000" flipH="1">
              <a:off x="1573485" y="1984626"/>
              <a:ext cx="244223" cy="282326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6" idx="3"/>
              <a:endCxn id="63" idx="1"/>
            </p:cNvCxnSpPr>
            <p:nvPr/>
          </p:nvCxnSpPr>
          <p:spPr>
            <a:xfrm rot="5400000">
              <a:off x="1539666" y="1947268"/>
              <a:ext cx="71178" cy="41641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73" idx="1"/>
            </p:cNvCxnSpPr>
            <p:nvPr/>
          </p:nvCxnSpPr>
          <p:spPr>
            <a:xfrm rot="5400000">
              <a:off x="866847" y="2339415"/>
              <a:ext cx="453256" cy="72742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3" idx="1"/>
              <a:endCxn id="69" idx="1"/>
            </p:cNvCxnSpPr>
            <p:nvPr/>
          </p:nvCxnSpPr>
          <p:spPr>
            <a:xfrm rot="5400000">
              <a:off x="871909" y="2759843"/>
              <a:ext cx="868622" cy="30193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7" idx="1"/>
              <a:endCxn id="71" idx="1"/>
            </p:cNvCxnSpPr>
            <p:nvPr/>
          </p:nvCxnSpPr>
          <p:spPr>
            <a:xfrm rot="5400000">
              <a:off x="1292584" y="3339146"/>
              <a:ext cx="500776" cy="35477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67" idx="1"/>
              <a:endCxn id="65" idx="1"/>
            </p:cNvCxnSpPr>
            <p:nvPr/>
          </p:nvCxnSpPr>
          <p:spPr>
            <a:xfrm rot="16200000" flipH="1">
              <a:off x="1772285" y="3214223"/>
              <a:ext cx="353353" cy="45720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67" idx="1"/>
              <a:endCxn id="69" idx="1"/>
            </p:cNvCxnSpPr>
            <p:nvPr/>
          </p:nvCxnSpPr>
          <p:spPr>
            <a:xfrm rot="5400000">
              <a:off x="1398319" y="3023079"/>
              <a:ext cx="78975" cy="56511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69" idx="1"/>
              <a:endCxn id="71" idx="1"/>
            </p:cNvCxnSpPr>
            <p:nvPr/>
          </p:nvCxnSpPr>
          <p:spPr>
            <a:xfrm rot="16200000" flipH="1">
              <a:off x="1049517" y="3450856"/>
              <a:ext cx="421801" cy="21033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1" idx="1"/>
            </p:cNvCxnSpPr>
            <p:nvPr/>
          </p:nvCxnSpPr>
          <p:spPr>
            <a:xfrm rot="5400000">
              <a:off x="801048" y="3523446"/>
              <a:ext cx="321058" cy="80801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65" idx="1"/>
            </p:cNvCxnSpPr>
            <p:nvPr/>
          </p:nvCxnSpPr>
          <p:spPr>
            <a:xfrm rot="16200000" flipH="1">
              <a:off x="2024356" y="3772704"/>
              <a:ext cx="547458" cy="241049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57" idx="1"/>
            </p:cNvCxnSpPr>
            <p:nvPr/>
          </p:nvCxnSpPr>
          <p:spPr>
            <a:xfrm flipV="1">
              <a:off x="2378306" y="2600828"/>
              <a:ext cx="838366" cy="38577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57" idx="1"/>
              <a:endCxn id="79" idx="1"/>
            </p:cNvCxnSpPr>
            <p:nvPr/>
          </p:nvCxnSpPr>
          <p:spPr>
            <a:xfrm rot="5400000" flipH="1">
              <a:off x="2924735" y="2308891"/>
              <a:ext cx="280466" cy="303409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75" idx="1"/>
              <a:endCxn id="79" idx="1"/>
            </p:cNvCxnSpPr>
            <p:nvPr/>
          </p:nvCxnSpPr>
          <p:spPr>
            <a:xfrm rot="16200000" flipH="1">
              <a:off x="2338780" y="1745879"/>
              <a:ext cx="72462" cy="1076503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5" idx="1"/>
              <a:endCxn id="61" idx="1"/>
            </p:cNvCxnSpPr>
            <p:nvPr/>
          </p:nvCxnSpPr>
          <p:spPr>
            <a:xfrm rot="5400000" flipH="1" flipV="1">
              <a:off x="2549833" y="1316904"/>
              <a:ext cx="217923" cy="164407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9" idx="1"/>
              <a:endCxn id="61" idx="1"/>
            </p:cNvCxnSpPr>
            <p:nvPr/>
          </p:nvCxnSpPr>
          <p:spPr>
            <a:xfrm rot="5400000" flipH="1">
              <a:off x="3344905" y="2165903"/>
              <a:ext cx="610044" cy="338193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endCxn id="61" idx="1"/>
            </p:cNvCxnSpPr>
            <p:nvPr/>
          </p:nvCxnSpPr>
          <p:spPr>
            <a:xfrm rot="16200000" flipH="1">
              <a:off x="3313765" y="1862912"/>
              <a:ext cx="274232" cy="5989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59" idx="1"/>
              <a:endCxn id="79" idx="1"/>
            </p:cNvCxnSpPr>
            <p:nvPr/>
          </p:nvCxnSpPr>
          <p:spPr>
            <a:xfrm rot="5400000" flipH="1">
              <a:off x="3206313" y="2027312"/>
              <a:ext cx="319659" cy="90576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80" idx="2"/>
              <a:endCxn id="59" idx="1"/>
            </p:cNvCxnSpPr>
            <p:nvPr/>
          </p:nvCxnSpPr>
          <p:spPr>
            <a:xfrm flipH="1">
              <a:off x="3819023" y="1880154"/>
              <a:ext cx="277951" cy="75986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59" idx="1"/>
            </p:cNvCxnSpPr>
            <p:nvPr/>
          </p:nvCxnSpPr>
          <p:spPr>
            <a:xfrm rot="16200000" flipV="1">
              <a:off x="3385596" y="3073448"/>
              <a:ext cx="950136" cy="83281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5" idx="1"/>
              <a:endCxn id="59" idx="1"/>
            </p:cNvCxnSpPr>
            <p:nvPr/>
          </p:nvCxnSpPr>
          <p:spPr>
            <a:xfrm rot="5400000" flipH="1" flipV="1">
              <a:off x="2508552" y="2309030"/>
              <a:ext cx="979479" cy="164146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1720361" y="1943100"/>
              <a:ext cx="690762" cy="131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de-DE" sz="800" i="1" dirty="0">
                  <a:solidFill>
                    <a:prstClr val="black"/>
                  </a:solidFill>
                  <a:latin typeface="Helvetica"/>
                  <a:ea typeface="Arial" charset="0"/>
                  <a:cs typeface="Helvetica"/>
                </a:rPr>
                <a:t>domain2</a:t>
              </a:r>
            </a:p>
          </p:txBody>
        </p:sp>
        <p:sp>
          <p:nvSpPr>
            <p:cNvPr id="53" name="Text Box 8"/>
            <p:cNvSpPr txBox="1">
              <a:spLocks noChangeArrowheads="1"/>
            </p:cNvSpPr>
            <p:nvPr/>
          </p:nvSpPr>
          <p:spPr bwMode="auto">
            <a:xfrm>
              <a:off x="3165808" y="2565856"/>
              <a:ext cx="690762" cy="131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de-DE" sz="800" i="1" dirty="0">
                  <a:solidFill>
                    <a:prstClr val="black"/>
                  </a:solidFill>
                  <a:latin typeface="Helvetica"/>
                  <a:ea typeface="Arial" charset="0"/>
                  <a:cs typeface="Helvetica"/>
                </a:rPr>
                <a:t>domain1</a:t>
              </a:r>
            </a:p>
          </p:txBody>
        </p:sp>
        <p:sp>
          <p:nvSpPr>
            <p:cNvPr id="54" name="Text Box 8"/>
            <p:cNvSpPr txBox="1">
              <a:spLocks noChangeArrowheads="1"/>
            </p:cNvSpPr>
            <p:nvPr/>
          </p:nvSpPr>
          <p:spPr bwMode="auto">
            <a:xfrm>
              <a:off x="1442838" y="4000500"/>
              <a:ext cx="690762" cy="131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de-DE" sz="800" i="1" dirty="0">
                  <a:solidFill>
                    <a:prstClr val="black"/>
                  </a:solidFill>
                  <a:latin typeface="Helvetica"/>
                  <a:ea typeface="Arial" charset="0"/>
                  <a:cs typeface="Helvetica"/>
                </a:rPr>
                <a:t>domain3</a:t>
              </a:r>
            </a:p>
          </p:txBody>
        </p:sp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1371600" y="3602777"/>
              <a:ext cx="538362" cy="131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de-DE" sz="800" i="1" dirty="0">
                  <a:solidFill>
                    <a:prstClr val="black"/>
                  </a:solidFill>
                  <a:latin typeface="Helvetica"/>
                  <a:ea typeface="Arial" charset="0"/>
                  <a:cs typeface="Helvetica"/>
                </a:rPr>
                <a:t>router</a:t>
              </a: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2933700" y="5832886"/>
            <a:ext cx="632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5400" b="1" dirty="0">
                <a:solidFill>
                  <a:prstClr val="black"/>
                </a:solidFill>
                <a:latin typeface="Corbel"/>
                <a:ea typeface="+mn-ea"/>
              </a:rPr>
              <a:t>Internet</a:t>
            </a:r>
          </a:p>
        </p:txBody>
      </p:sp>
      <p:sp>
        <p:nvSpPr>
          <p:cNvPr id="144" name="Title 143"/>
          <p:cNvSpPr>
            <a:spLocks noGrp="1"/>
          </p:cNvSpPr>
          <p:nvPr>
            <p:ph type="title"/>
          </p:nvPr>
        </p:nvSpPr>
        <p:spPr>
          <a:xfrm>
            <a:off x="1981200" y="76200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/>
              <a:t>Graph Data: Communication Nets</a:t>
            </a:r>
          </a:p>
        </p:txBody>
      </p:sp>
      <p:sp>
        <p:nvSpPr>
          <p:cNvPr id="143" name="Slide Number Placeholder 1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19B12225-5612-419B-A8D5-4B8EEE4C217E}" type="slidenum">
              <a:rPr lang="en-US">
                <a:solidFill>
                  <a:prstClr val="black">
                    <a:tint val="95000"/>
                  </a:prstClr>
                </a:solidFill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</a:t>
            </a:fld>
            <a:endParaRPr lang="en-US">
              <a:solidFill>
                <a:prstClr val="black">
                  <a:tint val="95000"/>
                </a:prst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8826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Bipartite Graphs</a:t>
            </a:r>
          </a:p>
        </p:txBody>
      </p:sp>
      <p:sp>
        <p:nvSpPr>
          <p:cNvPr id="49" name="Oval 48"/>
          <p:cNvSpPr/>
          <p:nvPr/>
        </p:nvSpPr>
        <p:spPr>
          <a:xfrm>
            <a:off x="2667000" y="19050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1</a:t>
            </a:r>
          </a:p>
        </p:txBody>
      </p:sp>
      <p:sp>
        <p:nvSpPr>
          <p:cNvPr id="50" name="Oval 49"/>
          <p:cNvSpPr/>
          <p:nvPr/>
        </p:nvSpPr>
        <p:spPr>
          <a:xfrm>
            <a:off x="3733800" y="19050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4</a:t>
            </a:r>
          </a:p>
        </p:txBody>
      </p:sp>
      <p:cxnSp>
        <p:nvCxnSpPr>
          <p:cNvPr id="51" name="Straight Connector 50"/>
          <p:cNvCxnSpPr/>
          <p:nvPr/>
        </p:nvCxnSpPr>
        <p:spPr>
          <a:xfrm rot="10800000">
            <a:off x="3048000" y="2057400"/>
            <a:ext cx="685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54" idx="2"/>
          </p:cNvCxnSpPr>
          <p:nvPr/>
        </p:nvCxnSpPr>
        <p:spPr>
          <a:xfrm>
            <a:off x="3048000" y="2133600"/>
            <a:ext cx="685800" cy="571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2667000" y="25146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2</a:t>
            </a:r>
          </a:p>
        </p:txBody>
      </p:sp>
      <p:sp>
        <p:nvSpPr>
          <p:cNvPr id="54" name="Oval 53"/>
          <p:cNvSpPr/>
          <p:nvPr/>
        </p:nvSpPr>
        <p:spPr>
          <a:xfrm>
            <a:off x="3733800" y="25146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5</a:t>
            </a:r>
          </a:p>
        </p:txBody>
      </p:sp>
      <p:cxnSp>
        <p:nvCxnSpPr>
          <p:cNvPr id="55" name="Straight Connector 54"/>
          <p:cNvCxnSpPr/>
          <p:nvPr/>
        </p:nvCxnSpPr>
        <p:spPr>
          <a:xfrm rot="10800000">
            <a:off x="3048000" y="2667000"/>
            <a:ext cx="685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2667000" y="3200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3</a:t>
            </a:r>
          </a:p>
        </p:txBody>
      </p:sp>
      <p:sp>
        <p:nvSpPr>
          <p:cNvPr id="57" name="Oval 56"/>
          <p:cNvSpPr/>
          <p:nvPr/>
        </p:nvSpPr>
        <p:spPr>
          <a:xfrm>
            <a:off x="3733800" y="3200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6</a:t>
            </a:r>
          </a:p>
        </p:txBody>
      </p:sp>
      <p:cxnSp>
        <p:nvCxnSpPr>
          <p:cNvPr id="59" name="Straight Connector 58"/>
          <p:cNvCxnSpPr>
            <a:stCxn id="49" idx="5"/>
            <a:endCxn id="57" idx="2"/>
          </p:cNvCxnSpPr>
          <p:nvPr/>
        </p:nvCxnSpPr>
        <p:spPr>
          <a:xfrm rot="16200000" flipH="1">
            <a:off x="2782888" y="2439988"/>
            <a:ext cx="1160462" cy="7413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0" idx="2"/>
            <a:endCxn id="53" idx="6"/>
          </p:cNvCxnSpPr>
          <p:nvPr/>
        </p:nvCxnSpPr>
        <p:spPr>
          <a:xfrm rot="10800000" flipV="1">
            <a:off x="3048000" y="2095500"/>
            <a:ext cx="685800" cy="609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6"/>
            <a:endCxn id="57" idx="2"/>
          </p:cNvCxnSpPr>
          <p:nvPr/>
        </p:nvCxnSpPr>
        <p:spPr>
          <a:xfrm>
            <a:off x="3048000" y="2705100"/>
            <a:ext cx="68580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54" idx="2"/>
            <a:endCxn id="56" idx="6"/>
          </p:cNvCxnSpPr>
          <p:nvPr/>
        </p:nvCxnSpPr>
        <p:spPr>
          <a:xfrm rot="10800000" flipV="1">
            <a:off x="3048000" y="2705100"/>
            <a:ext cx="68580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2"/>
            <a:endCxn id="56" idx="6"/>
          </p:cNvCxnSpPr>
          <p:nvPr/>
        </p:nvCxnSpPr>
        <p:spPr>
          <a:xfrm rot="10800000" flipV="1">
            <a:off x="3048000" y="2095500"/>
            <a:ext cx="685800" cy="1295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66" name="TextBox 63"/>
          <p:cNvSpPr txBox="1">
            <a:spLocks noChangeArrowheads="1"/>
          </p:cNvSpPr>
          <p:nvPr/>
        </p:nvSpPr>
        <p:spPr bwMode="auto">
          <a:xfrm>
            <a:off x="2276705" y="1752601"/>
            <a:ext cx="41229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1</a:t>
            </a:r>
          </a:p>
        </p:txBody>
      </p:sp>
      <p:sp>
        <p:nvSpPr>
          <p:cNvPr id="27667" name="TextBox 64"/>
          <p:cNvSpPr txBox="1">
            <a:spLocks noChangeArrowheads="1"/>
          </p:cNvSpPr>
          <p:nvPr/>
        </p:nvSpPr>
        <p:spPr bwMode="auto">
          <a:xfrm>
            <a:off x="2276705" y="2362201"/>
            <a:ext cx="41229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1</a:t>
            </a:r>
          </a:p>
        </p:txBody>
      </p:sp>
      <p:sp>
        <p:nvSpPr>
          <p:cNvPr id="27668" name="TextBox 65"/>
          <p:cNvSpPr txBox="1">
            <a:spLocks noChangeArrowheads="1"/>
          </p:cNvSpPr>
          <p:nvPr/>
        </p:nvSpPr>
        <p:spPr bwMode="auto">
          <a:xfrm>
            <a:off x="2276705" y="3048001"/>
            <a:ext cx="41229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1</a:t>
            </a:r>
          </a:p>
        </p:txBody>
      </p:sp>
      <p:sp>
        <p:nvSpPr>
          <p:cNvPr id="27669" name="TextBox 66"/>
          <p:cNvSpPr txBox="1">
            <a:spLocks noChangeArrowheads="1"/>
          </p:cNvSpPr>
          <p:nvPr/>
        </p:nvSpPr>
        <p:spPr bwMode="auto">
          <a:xfrm>
            <a:off x="4105505" y="1752601"/>
            <a:ext cx="41229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1</a:t>
            </a:r>
          </a:p>
        </p:txBody>
      </p:sp>
      <p:sp>
        <p:nvSpPr>
          <p:cNvPr id="27670" name="TextBox 67"/>
          <p:cNvSpPr txBox="1">
            <a:spLocks noChangeArrowheads="1"/>
          </p:cNvSpPr>
          <p:nvPr/>
        </p:nvSpPr>
        <p:spPr bwMode="auto">
          <a:xfrm>
            <a:off x="4105505" y="2438401"/>
            <a:ext cx="41229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1</a:t>
            </a:r>
          </a:p>
        </p:txBody>
      </p:sp>
      <p:sp>
        <p:nvSpPr>
          <p:cNvPr id="27671" name="TextBox 68"/>
          <p:cNvSpPr txBox="1">
            <a:spLocks noChangeArrowheads="1"/>
          </p:cNvSpPr>
          <p:nvPr/>
        </p:nvSpPr>
        <p:spPr bwMode="auto">
          <a:xfrm>
            <a:off x="4105505" y="3124201"/>
            <a:ext cx="41229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1</a:t>
            </a:r>
          </a:p>
        </p:txBody>
      </p:sp>
      <p:sp>
        <p:nvSpPr>
          <p:cNvPr id="70" name="Oval 69"/>
          <p:cNvSpPr/>
          <p:nvPr/>
        </p:nvSpPr>
        <p:spPr>
          <a:xfrm>
            <a:off x="6629400" y="19050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1</a:t>
            </a:r>
          </a:p>
        </p:txBody>
      </p:sp>
      <p:sp>
        <p:nvSpPr>
          <p:cNvPr id="71" name="Oval 70"/>
          <p:cNvSpPr/>
          <p:nvPr/>
        </p:nvSpPr>
        <p:spPr>
          <a:xfrm>
            <a:off x="7696200" y="19050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4</a:t>
            </a:r>
          </a:p>
        </p:txBody>
      </p:sp>
      <p:cxnSp>
        <p:nvCxnSpPr>
          <p:cNvPr id="72" name="Straight Connector 71"/>
          <p:cNvCxnSpPr/>
          <p:nvPr/>
        </p:nvCxnSpPr>
        <p:spPr>
          <a:xfrm rot="10800000">
            <a:off x="7010400" y="2057400"/>
            <a:ext cx="685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endCxn id="75" idx="2"/>
          </p:cNvCxnSpPr>
          <p:nvPr/>
        </p:nvCxnSpPr>
        <p:spPr>
          <a:xfrm>
            <a:off x="7010400" y="2133600"/>
            <a:ext cx="685800" cy="571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7696200" y="25146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5</a:t>
            </a:r>
          </a:p>
        </p:txBody>
      </p:sp>
      <p:sp>
        <p:nvSpPr>
          <p:cNvPr id="78" name="Oval 77"/>
          <p:cNvSpPr/>
          <p:nvPr/>
        </p:nvSpPr>
        <p:spPr>
          <a:xfrm>
            <a:off x="7696200" y="3200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6</a:t>
            </a:r>
          </a:p>
        </p:txBody>
      </p:sp>
      <p:cxnSp>
        <p:nvCxnSpPr>
          <p:cNvPr id="80" name="Straight Connector 79"/>
          <p:cNvCxnSpPr>
            <a:stCxn id="70" idx="5"/>
            <a:endCxn id="78" idx="2"/>
          </p:cNvCxnSpPr>
          <p:nvPr/>
        </p:nvCxnSpPr>
        <p:spPr>
          <a:xfrm rot="16200000" flipH="1">
            <a:off x="6745288" y="2439988"/>
            <a:ext cx="1160462" cy="7413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6172200" y="1752600"/>
            <a:ext cx="4127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1</a:t>
            </a: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8067905" y="1752601"/>
            <a:ext cx="41229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1</a:t>
            </a:r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8067905" y="2438401"/>
            <a:ext cx="41229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1</a:t>
            </a: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8067905" y="3124201"/>
            <a:ext cx="41229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1</a:t>
            </a:r>
          </a:p>
        </p:txBody>
      </p:sp>
      <p:cxnSp>
        <p:nvCxnSpPr>
          <p:cNvPr id="91" name="Straight Connector 90"/>
          <p:cNvCxnSpPr/>
          <p:nvPr/>
        </p:nvCxnSpPr>
        <p:spPr>
          <a:xfrm rot="10800000">
            <a:off x="3048000" y="3429000"/>
            <a:ext cx="685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6172200" y="1752600"/>
            <a:ext cx="4127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2</a:t>
            </a: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6172200" y="1752600"/>
            <a:ext cx="4127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3</a:t>
            </a: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5334001" y="1752600"/>
            <a:ext cx="13128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3=3x1</a:t>
            </a:r>
          </a:p>
        </p:txBody>
      </p:sp>
      <p:pic>
        <p:nvPicPr>
          <p:cNvPr id="27687" name="Picture 97" descr="bipartite_top_eigenvector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4572000"/>
            <a:ext cx="7772400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0" name="Curved Connector 99"/>
          <p:cNvCxnSpPr>
            <a:cxnSpLocks noChangeShapeType="1"/>
          </p:cNvCxnSpPr>
          <p:nvPr/>
        </p:nvCxnSpPr>
        <p:spPr bwMode="auto">
          <a:xfrm flipV="1">
            <a:off x="2286000" y="2209800"/>
            <a:ext cx="3733800" cy="2286000"/>
          </a:xfrm>
          <a:prstGeom prst="curvedConnector3">
            <a:avLst>
              <a:gd name="adj1" fmla="val 100338"/>
            </a:avLst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102" name="Curved Connector 101"/>
          <p:cNvCxnSpPr>
            <a:cxnSpLocks noChangeShapeType="1"/>
          </p:cNvCxnSpPr>
          <p:nvPr/>
        </p:nvCxnSpPr>
        <p:spPr bwMode="auto">
          <a:xfrm rot="5400000" flipH="1" flipV="1">
            <a:off x="4991100" y="3390900"/>
            <a:ext cx="2514600" cy="304800"/>
          </a:xfrm>
          <a:prstGeom prst="curvedConnector3">
            <a:avLst>
              <a:gd name="adj1" fmla="val 50000"/>
            </a:avLst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667000" y="5562601"/>
            <a:ext cx="65722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Repeat same argument for the other nodes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5" grpId="0" animBg="1"/>
      <p:bldP spid="78" grpId="0" animBg="1"/>
      <p:bldP spid="85" grpId="0"/>
      <p:bldP spid="85" grpId="1"/>
      <p:bldP spid="88" grpId="0"/>
      <p:bldP spid="89" grpId="0"/>
      <p:bldP spid="90" grpId="0"/>
      <p:bldP spid="92" grpId="0"/>
      <p:bldP spid="92" grpId="1"/>
      <p:bldP spid="94" grpId="0"/>
      <p:bldP spid="94" grpId="1"/>
      <p:bldP spid="95" grpId="0"/>
      <p:bldP spid="10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Bipartite Graphs</a:t>
            </a:r>
          </a:p>
        </p:txBody>
      </p:sp>
      <p:sp>
        <p:nvSpPr>
          <p:cNvPr id="49" name="Oval 48"/>
          <p:cNvSpPr/>
          <p:nvPr/>
        </p:nvSpPr>
        <p:spPr>
          <a:xfrm>
            <a:off x="2667000" y="19050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1</a:t>
            </a:r>
          </a:p>
        </p:txBody>
      </p:sp>
      <p:sp>
        <p:nvSpPr>
          <p:cNvPr id="50" name="Oval 49"/>
          <p:cNvSpPr/>
          <p:nvPr/>
        </p:nvSpPr>
        <p:spPr>
          <a:xfrm>
            <a:off x="3733800" y="19050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4</a:t>
            </a:r>
          </a:p>
        </p:txBody>
      </p:sp>
      <p:cxnSp>
        <p:nvCxnSpPr>
          <p:cNvPr id="51" name="Straight Connector 50"/>
          <p:cNvCxnSpPr/>
          <p:nvPr/>
        </p:nvCxnSpPr>
        <p:spPr>
          <a:xfrm rot="10800000">
            <a:off x="3048000" y="2057400"/>
            <a:ext cx="685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54" idx="2"/>
          </p:cNvCxnSpPr>
          <p:nvPr/>
        </p:nvCxnSpPr>
        <p:spPr>
          <a:xfrm>
            <a:off x="3048000" y="2133600"/>
            <a:ext cx="685800" cy="571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2667000" y="25146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2</a:t>
            </a:r>
          </a:p>
        </p:txBody>
      </p:sp>
      <p:sp>
        <p:nvSpPr>
          <p:cNvPr id="54" name="Oval 53"/>
          <p:cNvSpPr/>
          <p:nvPr/>
        </p:nvSpPr>
        <p:spPr>
          <a:xfrm>
            <a:off x="3733800" y="25146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5</a:t>
            </a:r>
          </a:p>
        </p:txBody>
      </p:sp>
      <p:cxnSp>
        <p:nvCxnSpPr>
          <p:cNvPr id="55" name="Straight Connector 54"/>
          <p:cNvCxnSpPr/>
          <p:nvPr/>
        </p:nvCxnSpPr>
        <p:spPr>
          <a:xfrm rot="10800000">
            <a:off x="3048000" y="2667000"/>
            <a:ext cx="685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2667000" y="3200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3</a:t>
            </a:r>
          </a:p>
        </p:txBody>
      </p:sp>
      <p:sp>
        <p:nvSpPr>
          <p:cNvPr id="57" name="Oval 56"/>
          <p:cNvSpPr/>
          <p:nvPr/>
        </p:nvSpPr>
        <p:spPr>
          <a:xfrm>
            <a:off x="3733800" y="3200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6</a:t>
            </a:r>
          </a:p>
        </p:txBody>
      </p:sp>
      <p:cxnSp>
        <p:nvCxnSpPr>
          <p:cNvPr id="59" name="Straight Connector 58"/>
          <p:cNvCxnSpPr>
            <a:stCxn id="49" idx="5"/>
            <a:endCxn id="57" idx="2"/>
          </p:cNvCxnSpPr>
          <p:nvPr/>
        </p:nvCxnSpPr>
        <p:spPr>
          <a:xfrm rot="16200000" flipH="1">
            <a:off x="2782888" y="2439988"/>
            <a:ext cx="1160462" cy="7413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0" idx="2"/>
            <a:endCxn id="53" idx="6"/>
          </p:cNvCxnSpPr>
          <p:nvPr/>
        </p:nvCxnSpPr>
        <p:spPr>
          <a:xfrm rot="10800000" flipV="1">
            <a:off x="3048000" y="2095500"/>
            <a:ext cx="685800" cy="609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6"/>
            <a:endCxn id="57" idx="2"/>
          </p:cNvCxnSpPr>
          <p:nvPr/>
        </p:nvCxnSpPr>
        <p:spPr>
          <a:xfrm>
            <a:off x="3048000" y="2705100"/>
            <a:ext cx="68580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54" idx="2"/>
            <a:endCxn id="56" idx="6"/>
          </p:cNvCxnSpPr>
          <p:nvPr/>
        </p:nvCxnSpPr>
        <p:spPr>
          <a:xfrm rot="10800000" flipV="1">
            <a:off x="3048000" y="2705100"/>
            <a:ext cx="68580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2"/>
            <a:endCxn id="56" idx="6"/>
          </p:cNvCxnSpPr>
          <p:nvPr/>
        </p:nvCxnSpPr>
        <p:spPr>
          <a:xfrm rot="10800000" flipV="1">
            <a:off x="3048000" y="2095500"/>
            <a:ext cx="685800" cy="1295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90" name="TextBox 63"/>
          <p:cNvSpPr txBox="1">
            <a:spLocks noChangeArrowheads="1"/>
          </p:cNvSpPr>
          <p:nvPr/>
        </p:nvSpPr>
        <p:spPr bwMode="auto">
          <a:xfrm>
            <a:off x="2276705" y="1752601"/>
            <a:ext cx="41229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1</a:t>
            </a:r>
          </a:p>
        </p:txBody>
      </p:sp>
      <p:sp>
        <p:nvSpPr>
          <p:cNvPr id="28691" name="TextBox 64"/>
          <p:cNvSpPr txBox="1">
            <a:spLocks noChangeArrowheads="1"/>
          </p:cNvSpPr>
          <p:nvPr/>
        </p:nvSpPr>
        <p:spPr bwMode="auto">
          <a:xfrm>
            <a:off x="2276705" y="2362201"/>
            <a:ext cx="41229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1</a:t>
            </a:r>
          </a:p>
        </p:txBody>
      </p:sp>
      <p:sp>
        <p:nvSpPr>
          <p:cNvPr id="28692" name="TextBox 65"/>
          <p:cNvSpPr txBox="1">
            <a:spLocks noChangeArrowheads="1"/>
          </p:cNvSpPr>
          <p:nvPr/>
        </p:nvSpPr>
        <p:spPr bwMode="auto">
          <a:xfrm>
            <a:off x="2276705" y="3048001"/>
            <a:ext cx="41229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1</a:t>
            </a:r>
          </a:p>
        </p:txBody>
      </p:sp>
      <p:sp>
        <p:nvSpPr>
          <p:cNvPr id="28693" name="TextBox 66"/>
          <p:cNvSpPr txBox="1">
            <a:spLocks noChangeArrowheads="1"/>
          </p:cNvSpPr>
          <p:nvPr/>
        </p:nvSpPr>
        <p:spPr bwMode="auto">
          <a:xfrm>
            <a:off x="4114801" y="1752600"/>
            <a:ext cx="5492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-1</a:t>
            </a:r>
          </a:p>
        </p:txBody>
      </p:sp>
      <p:sp>
        <p:nvSpPr>
          <p:cNvPr id="28694" name="TextBox 67"/>
          <p:cNvSpPr txBox="1">
            <a:spLocks noChangeArrowheads="1"/>
          </p:cNvSpPr>
          <p:nvPr/>
        </p:nvSpPr>
        <p:spPr bwMode="auto">
          <a:xfrm>
            <a:off x="4114801" y="2438400"/>
            <a:ext cx="5492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-1</a:t>
            </a:r>
          </a:p>
        </p:txBody>
      </p:sp>
      <p:sp>
        <p:nvSpPr>
          <p:cNvPr id="28695" name="TextBox 68"/>
          <p:cNvSpPr txBox="1">
            <a:spLocks noChangeArrowheads="1"/>
          </p:cNvSpPr>
          <p:nvPr/>
        </p:nvSpPr>
        <p:spPr bwMode="auto">
          <a:xfrm>
            <a:off x="4114801" y="3124200"/>
            <a:ext cx="5492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-1</a:t>
            </a:r>
          </a:p>
        </p:txBody>
      </p:sp>
      <p:sp>
        <p:nvSpPr>
          <p:cNvPr id="70" name="Oval 69"/>
          <p:cNvSpPr/>
          <p:nvPr/>
        </p:nvSpPr>
        <p:spPr>
          <a:xfrm>
            <a:off x="6629400" y="19050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1</a:t>
            </a:r>
          </a:p>
        </p:txBody>
      </p:sp>
      <p:sp>
        <p:nvSpPr>
          <p:cNvPr id="71" name="Oval 70"/>
          <p:cNvSpPr/>
          <p:nvPr/>
        </p:nvSpPr>
        <p:spPr>
          <a:xfrm>
            <a:off x="7696200" y="19050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4</a:t>
            </a:r>
          </a:p>
        </p:txBody>
      </p:sp>
      <p:cxnSp>
        <p:nvCxnSpPr>
          <p:cNvPr id="72" name="Straight Connector 71"/>
          <p:cNvCxnSpPr/>
          <p:nvPr/>
        </p:nvCxnSpPr>
        <p:spPr>
          <a:xfrm rot="10800000">
            <a:off x="7010400" y="2057400"/>
            <a:ext cx="685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endCxn id="75" idx="2"/>
          </p:cNvCxnSpPr>
          <p:nvPr/>
        </p:nvCxnSpPr>
        <p:spPr>
          <a:xfrm>
            <a:off x="7010400" y="2133600"/>
            <a:ext cx="685800" cy="571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7696200" y="25146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5</a:t>
            </a:r>
          </a:p>
        </p:txBody>
      </p:sp>
      <p:sp>
        <p:nvSpPr>
          <p:cNvPr id="78" name="Oval 77"/>
          <p:cNvSpPr/>
          <p:nvPr/>
        </p:nvSpPr>
        <p:spPr>
          <a:xfrm>
            <a:off x="7696200" y="3200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6</a:t>
            </a:r>
          </a:p>
        </p:txBody>
      </p:sp>
      <p:cxnSp>
        <p:nvCxnSpPr>
          <p:cNvPr id="80" name="Straight Connector 79"/>
          <p:cNvCxnSpPr>
            <a:stCxn id="70" idx="5"/>
            <a:endCxn id="78" idx="2"/>
          </p:cNvCxnSpPr>
          <p:nvPr/>
        </p:nvCxnSpPr>
        <p:spPr>
          <a:xfrm rot="16200000" flipH="1">
            <a:off x="6745288" y="2439988"/>
            <a:ext cx="1160462" cy="7413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6096001" y="1752600"/>
            <a:ext cx="5492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-1</a:t>
            </a: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8077201" y="1752600"/>
            <a:ext cx="5492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-1</a:t>
            </a:r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8077201" y="2438400"/>
            <a:ext cx="5492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-1</a:t>
            </a: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8077201" y="3124200"/>
            <a:ext cx="5492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-1</a:t>
            </a:r>
          </a:p>
        </p:txBody>
      </p:sp>
      <p:cxnSp>
        <p:nvCxnSpPr>
          <p:cNvPr id="91" name="Straight Connector 90"/>
          <p:cNvCxnSpPr/>
          <p:nvPr/>
        </p:nvCxnSpPr>
        <p:spPr>
          <a:xfrm rot="10800000">
            <a:off x="3048000" y="3429000"/>
            <a:ext cx="685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6096001" y="1752600"/>
            <a:ext cx="5492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-2</a:t>
            </a: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6096001" y="1752600"/>
            <a:ext cx="5492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-3</a:t>
            </a: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4800601" y="1752600"/>
            <a:ext cx="18589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-3=(-3)x1</a:t>
            </a:r>
          </a:p>
        </p:txBody>
      </p:sp>
      <p:cxnSp>
        <p:nvCxnSpPr>
          <p:cNvPr id="100" name="Curved Connector 99"/>
          <p:cNvCxnSpPr>
            <a:cxnSpLocks noChangeShapeType="1"/>
          </p:cNvCxnSpPr>
          <p:nvPr/>
        </p:nvCxnSpPr>
        <p:spPr bwMode="auto">
          <a:xfrm rot="5400000" flipH="1" flipV="1">
            <a:off x="3390900" y="2400300"/>
            <a:ext cx="2590800" cy="2362200"/>
          </a:xfrm>
          <a:prstGeom prst="curvedConnector3">
            <a:avLst>
              <a:gd name="adj1" fmla="val 50000"/>
            </a:avLst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102" name="Curved Connector 101"/>
          <p:cNvCxnSpPr>
            <a:cxnSpLocks noChangeShapeType="1"/>
          </p:cNvCxnSpPr>
          <p:nvPr/>
        </p:nvCxnSpPr>
        <p:spPr bwMode="auto">
          <a:xfrm rot="5400000" flipH="1" flipV="1">
            <a:off x="5029200" y="3505200"/>
            <a:ext cx="2743200" cy="152400"/>
          </a:xfrm>
          <a:prstGeom prst="curvedConnector3">
            <a:avLst>
              <a:gd name="adj1" fmla="val 50000"/>
            </a:avLst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2895600" y="5638801"/>
            <a:ext cx="65722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Repeat same argument for the other nodes</a:t>
            </a:r>
          </a:p>
        </p:txBody>
      </p:sp>
      <p:pic>
        <p:nvPicPr>
          <p:cNvPr id="28714" name="Picture 57" descr="bipartite_second_eigenvector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4868863"/>
            <a:ext cx="9144000" cy="87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5" grpId="0" animBg="1"/>
      <p:bldP spid="78" grpId="0" animBg="1"/>
      <p:bldP spid="85" grpId="0"/>
      <p:bldP spid="85" grpId="1"/>
      <p:bldP spid="88" grpId="0"/>
      <p:bldP spid="89" grpId="0"/>
      <p:bldP spid="90" grpId="0"/>
      <p:bldP spid="92" grpId="0"/>
      <p:bldP spid="92" grpId="1"/>
      <p:bldP spid="94" grpId="0"/>
      <p:bldP spid="94" grpId="1"/>
      <p:bldP spid="95" grpId="0"/>
      <p:bldP spid="10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Bipartite Graphs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Observation</a:t>
            </a:r>
            <a:br>
              <a:rPr lang="en-US"/>
            </a:br>
            <a:r>
              <a:rPr lang="en-US"/>
              <a:t>u</a:t>
            </a:r>
            <a:r>
              <a:rPr lang="en-US" baseline="-25000"/>
              <a:t>2</a:t>
            </a:r>
            <a:r>
              <a:rPr lang="en-US"/>
              <a:t> gives the partition of the nodes in the two sets S, V-S!</a:t>
            </a:r>
            <a:br>
              <a:rPr lang="en-US"/>
            </a:br>
            <a:endParaRPr lang="en-US"/>
          </a:p>
        </p:txBody>
      </p:sp>
      <p:pic>
        <p:nvPicPr>
          <p:cNvPr id="2" name="Picture 6" descr="bipartite_second_eigenvector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3124201"/>
            <a:ext cx="8001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Brace 7"/>
          <p:cNvSpPr>
            <a:spLocks/>
          </p:cNvSpPr>
          <p:nvPr/>
        </p:nvSpPr>
        <p:spPr bwMode="auto">
          <a:xfrm rot="5400000" flipV="1">
            <a:off x="6362700" y="3390900"/>
            <a:ext cx="685800" cy="1371600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accent2"/>
          </a:solidFill>
          <a:ln w="28575" algn="ctr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9" name="Right Brace 8"/>
          <p:cNvSpPr>
            <a:spLocks/>
          </p:cNvSpPr>
          <p:nvPr/>
        </p:nvSpPr>
        <p:spPr bwMode="auto">
          <a:xfrm rot="5400000" flipV="1">
            <a:off x="8229600" y="3352800"/>
            <a:ext cx="685800" cy="1447800"/>
          </a:xfrm>
          <a:prstGeom prst="rightBrace">
            <a:avLst>
              <a:gd name="adj1" fmla="val 8337"/>
              <a:gd name="adj2" fmla="val 50000"/>
            </a:avLst>
          </a:prstGeom>
          <a:solidFill>
            <a:srgbClr val="92D050"/>
          </a:solidFill>
          <a:ln w="28575" algn="ctr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9704" name="TextBox 9"/>
          <p:cNvSpPr txBox="1">
            <a:spLocks noChangeArrowheads="1"/>
          </p:cNvSpPr>
          <p:nvPr/>
        </p:nvSpPr>
        <p:spPr bwMode="auto">
          <a:xfrm>
            <a:off x="6477000" y="4495801"/>
            <a:ext cx="40798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S</a:t>
            </a:r>
          </a:p>
        </p:txBody>
      </p:sp>
      <p:sp>
        <p:nvSpPr>
          <p:cNvPr id="29705" name="TextBox 10"/>
          <p:cNvSpPr txBox="1">
            <a:spLocks noChangeArrowheads="1"/>
          </p:cNvSpPr>
          <p:nvPr/>
        </p:nvSpPr>
        <p:spPr bwMode="auto">
          <a:xfrm>
            <a:off x="8247063" y="4495801"/>
            <a:ext cx="72231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V-S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133600" y="5410201"/>
            <a:ext cx="786923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Theorem: </a:t>
            </a:r>
            <a:r>
              <a:rPr kumimoji="1" lang="el-GR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λ</a:t>
            </a:r>
            <a:r>
              <a:rPr kumimoji="1" lang="el-GR" sz="2600" baseline="-250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2</a:t>
            </a:r>
            <a:r>
              <a:rPr kumimoji="1" lang="el-GR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=-λ</a:t>
            </a:r>
            <a:r>
              <a:rPr kumimoji="1" lang="el-GR" sz="2600" baseline="-250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1</a:t>
            </a:r>
            <a:r>
              <a:rPr kumimoji="1" lang="el-GR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 </a:t>
            </a:r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iff G bipartite. u</a:t>
            </a:r>
            <a:r>
              <a:rPr kumimoji="1" lang="en-US" sz="2600" baseline="-250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2</a:t>
            </a:r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 gives the partition.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209800" y="4876801"/>
            <a:ext cx="489743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Question: Were we just “lucky”?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162801" y="4876801"/>
            <a:ext cx="19097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Answer: 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/>
      <p:bldP spid="13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Walks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4294967295"/>
          </p:nvPr>
        </p:nvSpPr>
        <p:spPr>
          <a:xfrm>
            <a:off x="990600" y="1412776"/>
            <a:ext cx="10363200" cy="4648200"/>
          </a:xfrm>
        </p:spPr>
        <p:txBody>
          <a:bodyPr/>
          <a:lstStyle/>
          <a:p>
            <a:r>
              <a:rPr lang="en-US" dirty="0"/>
              <a:t>A walk of length r in a directed graph: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a node can be used more than once.</a:t>
            </a:r>
          </a:p>
          <a:p>
            <a:r>
              <a:rPr lang="en-US" dirty="0"/>
              <a:t>Closed walk when:</a:t>
            </a:r>
            <a:br>
              <a:rPr lang="en-US" dirty="0"/>
            </a:br>
            <a:endParaRPr lang="en-US" dirty="0"/>
          </a:p>
        </p:txBody>
      </p:sp>
      <p:pic>
        <p:nvPicPr>
          <p:cNvPr id="31749" name="Picture 6" descr="directed_walk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2133601"/>
            <a:ext cx="6324600" cy="88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7" descr="closed_directed_walk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1"/>
            <a:ext cx="2579688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4973960" y="4886672"/>
            <a:ext cx="381000" cy="381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64360" y="5877272"/>
            <a:ext cx="381000" cy="381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5507360" y="5877272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6040760" y="4353272"/>
            <a:ext cx="381000" cy="381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4</a:t>
            </a:r>
          </a:p>
        </p:txBody>
      </p:sp>
      <p:cxnSp>
        <p:nvCxnSpPr>
          <p:cNvPr id="14" name="Straight Arrow Connector 13"/>
          <p:cNvCxnSpPr>
            <a:stCxn id="10" idx="7"/>
            <a:endCxn id="13" idx="2"/>
          </p:cNvCxnSpPr>
          <p:nvPr/>
        </p:nvCxnSpPr>
        <p:spPr>
          <a:xfrm rot="5400000" flipH="1" flipV="1">
            <a:off x="5470848" y="4372323"/>
            <a:ext cx="398463" cy="7413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0"/>
          </p:cNvCxnSpPr>
          <p:nvPr/>
        </p:nvCxnSpPr>
        <p:spPr>
          <a:xfrm rot="5400000" flipH="1" flipV="1">
            <a:off x="4449292" y="5297041"/>
            <a:ext cx="685800" cy="4746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2" idx="0"/>
          </p:cNvCxnSpPr>
          <p:nvPr/>
        </p:nvCxnSpPr>
        <p:spPr>
          <a:xfrm rot="16200000" flipH="1">
            <a:off x="5183510" y="5362922"/>
            <a:ext cx="685800" cy="3429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0"/>
            <a:endCxn id="12" idx="1"/>
          </p:cNvCxnSpPr>
          <p:nvPr/>
        </p:nvCxnSpPr>
        <p:spPr>
          <a:xfrm rot="16200000" flipH="1">
            <a:off x="5031111" y="5401023"/>
            <a:ext cx="55563" cy="100806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4"/>
            <a:endCxn id="11" idx="5"/>
          </p:cNvCxnSpPr>
          <p:nvPr/>
        </p:nvCxnSpPr>
        <p:spPr>
          <a:xfrm rot="5400000" flipH="1">
            <a:off x="5166048" y="5726460"/>
            <a:ext cx="55562" cy="10080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973960" y="4886672"/>
            <a:ext cx="381000" cy="381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1</a:t>
            </a:r>
          </a:p>
        </p:txBody>
      </p:sp>
      <p:sp>
        <p:nvSpPr>
          <p:cNvPr id="29" name="Oval 28"/>
          <p:cNvSpPr/>
          <p:nvPr/>
        </p:nvSpPr>
        <p:spPr>
          <a:xfrm>
            <a:off x="4364360" y="5877272"/>
            <a:ext cx="381000" cy="381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2</a:t>
            </a:r>
          </a:p>
        </p:txBody>
      </p:sp>
      <p:sp>
        <p:nvSpPr>
          <p:cNvPr id="30" name="Oval 29"/>
          <p:cNvSpPr/>
          <p:nvPr/>
        </p:nvSpPr>
        <p:spPr>
          <a:xfrm>
            <a:off x="5507360" y="5877272"/>
            <a:ext cx="381000" cy="381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3</a:t>
            </a:r>
          </a:p>
        </p:txBody>
      </p:sp>
      <p:sp>
        <p:nvSpPr>
          <p:cNvPr id="31" name="Oval 30"/>
          <p:cNvSpPr/>
          <p:nvPr/>
        </p:nvSpPr>
        <p:spPr>
          <a:xfrm>
            <a:off x="6040760" y="4353272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4</a:t>
            </a:r>
          </a:p>
        </p:txBody>
      </p:sp>
      <p:cxnSp>
        <p:nvCxnSpPr>
          <p:cNvPr id="32" name="Straight Arrow Connector 31"/>
          <p:cNvCxnSpPr>
            <a:stCxn id="28" idx="7"/>
            <a:endCxn id="31" idx="2"/>
          </p:cNvCxnSpPr>
          <p:nvPr/>
        </p:nvCxnSpPr>
        <p:spPr>
          <a:xfrm rot="5400000" flipH="1" flipV="1">
            <a:off x="5470848" y="4372323"/>
            <a:ext cx="398463" cy="7413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0"/>
          </p:cNvCxnSpPr>
          <p:nvPr/>
        </p:nvCxnSpPr>
        <p:spPr>
          <a:xfrm rot="5400000" flipH="1" flipV="1">
            <a:off x="4449292" y="5297041"/>
            <a:ext cx="685800" cy="4746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0" idx="0"/>
          </p:cNvCxnSpPr>
          <p:nvPr/>
        </p:nvCxnSpPr>
        <p:spPr>
          <a:xfrm rot="16200000" flipH="1">
            <a:off x="5183510" y="5362922"/>
            <a:ext cx="685800" cy="3429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9" idx="0"/>
            <a:endCxn id="30" idx="1"/>
          </p:cNvCxnSpPr>
          <p:nvPr/>
        </p:nvCxnSpPr>
        <p:spPr>
          <a:xfrm rot="16200000" flipH="1">
            <a:off x="5031111" y="5401023"/>
            <a:ext cx="55563" cy="100806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4"/>
            <a:endCxn id="29" idx="5"/>
          </p:cNvCxnSpPr>
          <p:nvPr/>
        </p:nvCxnSpPr>
        <p:spPr>
          <a:xfrm rot="5400000" flipH="1">
            <a:off x="5166048" y="5726460"/>
            <a:ext cx="55562" cy="10080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735960" y="5191473"/>
            <a:ext cx="256698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Walk of length 2</a:t>
            </a:r>
          </a:p>
          <a:p>
            <a:pPr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        2-1-4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659761" y="4886673"/>
            <a:ext cx="3636963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Closed walk of length 3</a:t>
            </a:r>
          </a:p>
          <a:p>
            <a:pPr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2-1-3-2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28" grpId="0" animBg="1"/>
      <p:bldP spid="29" grpId="0" animBg="1"/>
      <p:bldP spid="30" grpId="0" animBg="1"/>
      <p:bldP spid="31" grpId="0" animBg="1"/>
      <p:bldP spid="37" grpId="0"/>
      <p:bldP spid="37" grpId="1"/>
      <p:bldP spid="3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Walks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4294967295"/>
          </p:nvPr>
        </p:nvSpPr>
        <p:spPr>
          <a:xfrm>
            <a:off x="939800" y="1404938"/>
            <a:ext cx="7772400" cy="2057400"/>
          </a:xfrm>
        </p:spPr>
        <p:txBody>
          <a:bodyPr/>
          <a:lstStyle/>
          <a:p>
            <a:r>
              <a:rPr lang="en-US" dirty="0"/>
              <a:t>Theorem</a:t>
            </a:r>
            <a:br>
              <a:rPr lang="en-US" dirty="0"/>
            </a:br>
            <a:r>
              <a:rPr lang="en-US" dirty="0"/>
              <a:t> G(V,E) directed graph, adjacency matrix A. The number of walks from node u to node v in G with length r is (</a:t>
            </a:r>
            <a:r>
              <a:rPr lang="en-US" dirty="0" err="1"/>
              <a:t>A</a:t>
            </a:r>
            <a:r>
              <a:rPr lang="en-US" baseline="30000" dirty="0" err="1"/>
              <a:t>r</a:t>
            </a:r>
            <a:r>
              <a:rPr lang="en-US" dirty="0"/>
              <a:t>)</a:t>
            </a:r>
            <a:r>
              <a:rPr lang="en-US" baseline="-25000" dirty="0" err="1"/>
              <a:t>uv</a:t>
            </a:r>
            <a:r>
              <a:rPr lang="en-US" baseline="-25000" dirty="0"/>
              <a:t> </a:t>
            </a:r>
          </a:p>
          <a:p>
            <a:r>
              <a:rPr lang="en-US" dirty="0"/>
              <a:t>Proof</a:t>
            </a:r>
          </a:p>
          <a:p>
            <a:pPr>
              <a:buFontTx/>
              <a:buNone/>
            </a:pPr>
            <a:r>
              <a:rPr lang="en-US" dirty="0"/>
              <a:t>    Induction on k</a:t>
            </a:r>
          </a:p>
          <a:p>
            <a:endParaRPr lang="en-US" baseline="-25000" dirty="0"/>
          </a:p>
        </p:txBody>
      </p:sp>
      <p:graphicFrame>
        <p:nvGraphicFramePr>
          <p:cNvPr id="3585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024693"/>
              </p:ext>
            </p:extLst>
          </p:nvPr>
        </p:nvGraphicFramePr>
        <p:xfrm>
          <a:off x="2423592" y="5013176"/>
          <a:ext cx="6477000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Equation" r:id="rId4" imgW="3555720" imgH="736560" progId="Equation.3">
                  <p:embed/>
                </p:oleObj>
              </mc:Choice>
              <mc:Fallback>
                <p:oleObj name="Equation" r:id="rId4" imgW="3555720" imgH="736560" progId="Equation.3">
                  <p:embed/>
                  <p:pic>
                    <p:nvPicPr>
                      <p:cNvPr id="3585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592" y="5013176"/>
                        <a:ext cx="6477000" cy="1341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7833792" y="5394176"/>
            <a:ext cx="533400" cy="6096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5547792" y="5394176"/>
            <a:ext cx="533400" cy="6096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3261792" y="5394176"/>
            <a:ext cx="533400" cy="6096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flipV="1">
            <a:off x="3490392" y="5089376"/>
            <a:ext cx="533400" cy="30480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922193" y="4690914"/>
            <a:ext cx="6461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(i,j)</a:t>
            </a:r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flipV="1">
            <a:off x="5852592" y="5089376"/>
            <a:ext cx="533400" cy="30480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266930" y="4665514"/>
            <a:ext cx="1541462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(i, i</a:t>
            </a:r>
            <a:r>
              <a:rPr kumimoji="1" lang="en-US" sz="2600" baseline="-250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1</a:t>
            </a:r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),(i</a:t>
            </a:r>
            <a:r>
              <a:rPr kumimoji="1" lang="en-US" sz="2600" baseline="-250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1</a:t>
            </a:r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,j)</a:t>
            </a:r>
          </a:p>
        </p:txBody>
      </p: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flipV="1">
            <a:off x="8062392" y="5089376"/>
            <a:ext cx="533400" cy="30480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8443393" y="4657577"/>
            <a:ext cx="20304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(i,i</a:t>
            </a:r>
            <a:r>
              <a:rPr kumimoji="1" lang="en-US" sz="2600" baseline="-250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1</a:t>
            </a:r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),..,(i</a:t>
            </a:r>
            <a:r>
              <a:rPr kumimoji="1" lang="en-US" sz="2600" baseline="-250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r-1</a:t>
            </a:r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,j)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/>
      <p:bldP spid="18" grpId="0"/>
      <p:bldP spid="2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Walks</a:t>
            </a:r>
          </a:p>
        </p:txBody>
      </p:sp>
      <p:pic>
        <p:nvPicPr>
          <p:cNvPr id="18" name="Picture 20" descr="directed_exampl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1" y="1447801"/>
            <a:ext cx="3940175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Oval 18"/>
          <p:cNvSpPr/>
          <p:nvPr/>
        </p:nvSpPr>
        <p:spPr>
          <a:xfrm>
            <a:off x="2971800" y="19812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1</a:t>
            </a:r>
          </a:p>
        </p:txBody>
      </p:sp>
      <p:sp>
        <p:nvSpPr>
          <p:cNvPr id="20" name="Oval 19"/>
          <p:cNvSpPr/>
          <p:nvPr/>
        </p:nvSpPr>
        <p:spPr>
          <a:xfrm>
            <a:off x="2362200" y="29718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2</a:t>
            </a:r>
          </a:p>
        </p:txBody>
      </p:sp>
      <p:sp>
        <p:nvSpPr>
          <p:cNvPr id="21" name="Oval 20"/>
          <p:cNvSpPr/>
          <p:nvPr/>
        </p:nvSpPr>
        <p:spPr>
          <a:xfrm>
            <a:off x="3505200" y="29718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3</a:t>
            </a:r>
          </a:p>
        </p:txBody>
      </p:sp>
      <p:sp>
        <p:nvSpPr>
          <p:cNvPr id="22" name="Oval 21"/>
          <p:cNvSpPr/>
          <p:nvPr/>
        </p:nvSpPr>
        <p:spPr>
          <a:xfrm>
            <a:off x="4038600" y="14478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4</a:t>
            </a:r>
          </a:p>
        </p:txBody>
      </p:sp>
      <p:cxnSp>
        <p:nvCxnSpPr>
          <p:cNvPr id="23" name="Straight Arrow Connector 22"/>
          <p:cNvCxnSpPr>
            <a:stCxn id="19" idx="7"/>
            <a:endCxn id="22" idx="2"/>
          </p:cNvCxnSpPr>
          <p:nvPr/>
        </p:nvCxnSpPr>
        <p:spPr>
          <a:xfrm rot="5400000" flipH="1" flipV="1">
            <a:off x="3468688" y="1466851"/>
            <a:ext cx="398463" cy="7413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0"/>
          </p:cNvCxnSpPr>
          <p:nvPr/>
        </p:nvCxnSpPr>
        <p:spPr>
          <a:xfrm rot="5400000" flipH="1" flipV="1">
            <a:off x="2447132" y="2391569"/>
            <a:ext cx="685800" cy="47466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1" idx="0"/>
          </p:cNvCxnSpPr>
          <p:nvPr/>
        </p:nvCxnSpPr>
        <p:spPr>
          <a:xfrm rot="16200000" flipH="1">
            <a:off x="3181350" y="2457450"/>
            <a:ext cx="685800" cy="3429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0"/>
            <a:endCxn id="21" idx="1"/>
          </p:cNvCxnSpPr>
          <p:nvPr/>
        </p:nvCxnSpPr>
        <p:spPr>
          <a:xfrm rot="16200000" flipH="1">
            <a:off x="3028951" y="2495551"/>
            <a:ext cx="55563" cy="100806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4"/>
            <a:endCxn id="20" idx="5"/>
          </p:cNvCxnSpPr>
          <p:nvPr/>
        </p:nvCxnSpPr>
        <p:spPr>
          <a:xfrm rot="5400000" flipH="1">
            <a:off x="3163888" y="2820988"/>
            <a:ext cx="55562" cy="10080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429000" y="44958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1</a:t>
            </a:r>
          </a:p>
        </p:txBody>
      </p:sp>
      <p:sp>
        <p:nvSpPr>
          <p:cNvPr id="29" name="Oval 28"/>
          <p:cNvSpPr/>
          <p:nvPr/>
        </p:nvSpPr>
        <p:spPr>
          <a:xfrm>
            <a:off x="2819400" y="5486400"/>
            <a:ext cx="381000" cy="381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2</a:t>
            </a:r>
          </a:p>
        </p:txBody>
      </p:sp>
      <p:sp>
        <p:nvSpPr>
          <p:cNvPr id="30" name="Oval 29"/>
          <p:cNvSpPr/>
          <p:nvPr/>
        </p:nvSpPr>
        <p:spPr>
          <a:xfrm>
            <a:off x="3962400" y="5486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3</a:t>
            </a:r>
          </a:p>
        </p:txBody>
      </p:sp>
      <p:sp>
        <p:nvSpPr>
          <p:cNvPr id="31" name="Oval 30"/>
          <p:cNvSpPr/>
          <p:nvPr/>
        </p:nvSpPr>
        <p:spPr>
          <a:xfrm>
            <a:off x="4495800" y="3962400"/>
            <a:ext cx="381000" cy="381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4</a:t>
            </a:r>
          </a:p>
        </p:txBody>
      </p:sp>
      <p:cxnSp>
        <p:nvCxnSpPr>
          <p:cNvPr id="32" name="Straight Arrow Connector 31"/>
          <p:cNvCxnSpPr>
            <a:stCxn id="28" idx="7"/>
            <a:endCxn id="31" idx="2"/>
          </p:cNvCxnSpPr>
          <p:nvPr/>
        </p:nvCxnSpPr>
        <p:spPr>
          <a:xfrm rot="5400000" flipH="1" flipV="1">
            <a:off x="3925888" y="3981451"/>
            <a:ext cx="398463" cy="7413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0"/>
          </p:cNvCxnSpPr>
          <p:nvPr/>
        </p:nvCxnSpPr>
        <p:spPr>
          <a:xfrm rot="5400000" flipH="1" flipV="1">
            <a:off x="2904332" y="4906169"/>
            <a:ext cx="685800" cy="47466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0" idx="0"/>
          </p:cNvCxnSpPr>
          <p:nvPr/>
        </p:nvCxnSpPr>
        <p:spPr>
          <a:xfrm rot="16200000" flipH="1">
            <a:off x="3638550" y="4972050"/>
            <a:ext cx="685800" cy="3429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9" idx="0"/>
            <a:endCxn id="30" idx="1"/>
          </p:cNvCxnSpPr>
          <p:nvPr/>
        </p:nvCxnSpPr>
        <p:spPr>
          <a:xfrm rot="16200000" flipH="1">
            <a:off x="3486151" y="5010151"/>
            <a:ext cx="55563" cy="100806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4"/>
            <a:endCxn id="29" idx="5"/>
          </p:cNvCxnSpPr>
          <p:nvPr/>
        </p:nvCxnSpPr>
        <p:spPr>
          <a:xfrm rot="5400000" flipH="1">
            <a:off x="3621088" y="5335588"/>
            <a:ext cx="55562" cy="10080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772400" y="45720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1</a:t>
            </a:r>
          </a:p>
        </p:txBody>
      </p:sp>
      <p:sp>
        <p:nvSpPr>
          <p:cNvPr id="38" name="Oval 37"/>
          <p:cNvSpPr/>
          <p:nvPr/>
        </p:nvSpPr>
        <p:spPr>
          <a:xfrm>
            <a:off x="7162800" y="55626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2</a:t>
            </a:r>
          </a:p>
        </p:txBody>
      </p:sp>
      <p:sp>
        <p:nvSpPr>
          <p:cNvPr id="39" name="Oval 38"/>
          <p:cNvSpPr/>
          <p:nvPr/>
        </p:nvSpPr>
        <p:spPr>
          <a:xfrm>
            <a:off x="8305800" y="5562600"/>
            <a:ext cx="381000" cy="381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3</a:t>
            </a:r>
          </a:p>
        </p:txBody>
      </p:sp>
      <p:sp>
        <p:nvSpPr>
          <p:cNvPr id="40" name="Oval 39"/>
          <p:cNvSpPr/>
          <p:nvPr/>
        </p:nvSpPr>
        <p:spPr>
          <a:xfrm>
            <a:off x="8839200" y="40386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4</a:t>
            </a:r>
          </a:p>
        </p:txBody>
      </p:sp>
      <p:cxnSp>
        <p:nvCxnSpPr>
          <p:cNvPr id="41" name="Straight Arrow Connector 40"/>
          <p:cNvCxnSpPr>
            <a:stCxn id="37" idx="7"/>
            <a:endCxn id="40" idx="2"/>
          </p:cNvCxnSpPr>
          <p:nvPr/>
        </p:nvCxnSpPr>
        <p:spPr>
          <a:xfrm rot="5400000" flipH="1" flipV="1">
            <a:off x="8269288" y="4057651"/>
            <a:ext cx="398463" cy="7413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8" idx="0"/>
          </p:cNvCxnSpPr>
          <p:nvPr/>
        </p:nvCxnSpPr>
        <p:spPr>
          <a:xfrm rot="5400000" flipH="1" flipV="1">
            <a:off x="7247732" y="4982369"/>
            <a:ext cx="685800" cy="47466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9" idx="0"/>
          </p:cNvCxnSpPr>
          <p:nvPr/>
        </p:nvCxnSpPr>
        <p:spPr>
          <a:xfrm rot="16200000" flipH="1">
            <a:off x="7981950" y="5048250"/>
            <a:ext cx="685800" cy="3429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8" idx="0"/>
            <a:endCxn id="39" idx="1"/>
          </p:cNvCxnSpPr>
          <p:nvPr/>
        </p:nvCxnSpPr>
        <p:spPr>
          <a:xfrm rot="16200000" flipH="1">
            <a:off x="7829551" y="5086351"/>
            <a:ext cx="55563" cy="100806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9" idx="4"/>
            <a:endCxn id="38" idx="5"/>
          </p:cNvCxnSpPr>
          <p:nvPr/>
        </p:nvCxnSpPr>
        <p:spPr>
          <a:xfrm rot="5400000" flipH="1">
            <a:off x="7964488" y="5411788"/>
            <a:ext cx="55562" cy="10080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1981200" y="4038601"/>
            <a:ext cx="127793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i=2, j=4</a:t>
            </a: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2200" y="3962401"/>
            <a:ext cx="127793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i=3, j=3</a:t>
            </a:r>
          </a:p>
        </p:txBody>
      </p:sp>
      <p:pic>
        <p:nvPicPr>
          <p:cNvPr id="48" name="Picture 47" descr="a2directed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1" y="1371600"/>
            <a:ext cx="4227513" cy="231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8153400" y="1981200"/>
            <a:ext cx="609600" cy="6096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7620000" y="2438400"/>
            <a:ext cx="533400" cy="6096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53" name="Curved Connector 52"/>
          <p:cNvCxnSpPr>
            <a:cxnSpLocks noChangeShapeType="1"/>
            <a:stCxn id="49" idx="6"/>
          </p:cNvCxnSpPr>
          <p:nvPr/>
        </p:nvCxnSpPr>
        <p:spPr bwMode="auto">
          <a:xfrm flipH="1">
            <a:off x="4953000" y="2286000"/>
            <a:ext cx="3810000" cy="1752600"/>
          </a:xfrm>
          <a:prstGeom prst="curvedConnector3">
            <a:avLst>
              <a:gd name="adj1" fmla="val -28889"/>
            </a:avLst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</p:cxnSp>
      <p:sp>
        <p:nvSpPr>
          <p:cNvPr id="67" name="Freeform 66"/>
          <p:cNvSpPr>
            <a:spLocks noChangeArrowheads="1"/>
          </p:cNvSpPr>
          <p:nvPr/>
        </p:nvSpPr>
        <p:spPr bwMode="auto">
          <a:xfrm>
            <a:off x="2590800" y="4038600"/>
            <a:ext cx="1658938" cy="1098550"/>
          </a:xfrm>
          <a:custGeom>
            <a:avLst/>
            <a:gdLst>
              <a:gd name="T0" fmla="*/ 0 w 2070101"/>
              <a:gd name="T1" fmla="*/ 172891 h 1590322"/>
              <a:gd name="T2" fmla="*/ 228814 w 2070101"/>
              <a:gd name="T3" fmla="*/ 44028 h 1590322"/>
              <a:gd name="T4" fmla="*/ 502494 w 2070101"/>
              <a:gd name="T5" fmla="*/ 6289 h 1590322"/>
              <a:gd name="T6" fmla="*/ 504737 w 2070101"/>
              <a:gd name="T7" fmla="*/ 6289 h 1590322"/>
              <a:gd name="T8" fmla="*/ 504737 w 2070101"/>
              <a:gd name="T9" fmla="*/ 6289 h 15903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70101"/>
              <a:gd name="T16" fmla="*/ 0 h 1590322"/>
              <a:gd name="T17" fmla="*/ 2070101 w 2070101"/>
              <a:gd name="T18" fmla="*/ 1590322 h 15903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70101" h="1590322">
                <a:moveTo>
                  <a:pt x="0" y="1590322"/>
                </a:moveTo>
                <a:cubicBezTo>
                  <a:pt x="273755" y="1125360"/>
                  <a:pt x="547511" y="660399"/>
                  <a:pt x="863600" y="404988"/>
                </a:cubicBezTo>
                <a:cubicBezTo>
                  <a:pt x="1179689" y="149577"/>
                  <a:pt x="1722967" y="115710"/>
                  <a:pt x="1896534" y="57855"/>
                </a:cubicBezTo>
                <a:cubicBezTo>
                  <a:pt x="2070101" y="0"/>
                  <a:pt x="1905000" y="57855"/>
                  <a:pt x="1905000" y="57855"/>
                </a:cubicBezTo>
              </a:path>
            </a:pathLst>
          </a:custGeom>
          <a:solidFill>
            <a:schemeClr val="bg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8" name="Freeform 67"/>
          <p:cNvSpPr>
            <a:spLocks noChangeArrowheads="1"/>
          </p:cNvSpPr>
          <p:nvPr/>
        </p:nvSpPr>
        <p:spPr bwMode="auto">
          <a:xfrm>
            <a:off x="7485064" y="2971800"/>
            <a:ext cx="211137" cy="1778000"/>
          </a:xfrm>
          <a:custGeom>
            <a:avLst/>
            <a:gdLst>
              <a:gd name="T0" fmla="*/ 499823 w 177800"/>
              <a:gd name="T1" fmla="*/ 0 h 1718733"/>
              <a:gd name="T2" fmla="*/ 71404 w 177800"/>
              <a:gd name="T3" fmla="*/ 1556482 h 1718733"/>
              <a:gd name="T4" fmla="*/ 71404 w 177800"/>
              <a:gd name="T5" fmla="*/ 2106437 h 1718733"/>
              <a:gd name="T6" fmla="*/ 71404 w 177800"/>
              <a:gd name="T7" fmla="*/ 2106437 h 1718733"/>
              <a:gd name="T8" fmla="*/ 0 60000 65536"/>
              <a:gd name="T9" fmla="*/ 0 60000 65536"/>
              <a:gd name="T10" fmla="*/ 0 60000 65536"/>
              <a:gd name="T11" fmla="*/ 0 60000 65536"/>
              <a:gd name="T12" fmla="*/ 0 w 177800"/>
              <a:gd name="T13" fmla="*/ 0 h 1718733"/>
              <a:gd name="T14" fmla="*/ 177800 w 177800"/>
              <a:gd name="T15" fmla="*/ 1718733 h 17187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7800" h="1718733">
                <a:moveTo>
                  <a:pt x="177800" y="0"/>
                </a:moveTo>
                <a:cubicBezTo>
                  <a:pt x="114300" y="491772"/>
                  <a:pt x="50800" y="983545"/>
                  <a:pt x="25400" y="1270000"/>
                </a:cubicBezTo>
                <a:cubicBezTo>
                  <a:pt x="0" y="1556456"/>
                  <a:pt x="25400" y="1718733"/>
                  <a:pt x="25400" y="1718733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9" name="Freeform 68"/>
          <p:cNvSpPr>
            <a:spLocks noChangeArrowheads="1"/>
          </p:cNvSpPr>
          <p:nvPr/>
        </p:nvSpPr>
        <p:spPr bwMode="auto">
          <a:xfrm>
            <a:off x="6646863" y="5434013"/>
            <a:ext cx="1905000" cy="781050"/>
          </a:xfrm>
          <a:custGeom>
            <a:avLst/>
            <a:gdLst>
              <a:gd name="T0" fmla="*/ 1905000 w 1905000"/>
              <a:gd name="T1" fmla="*/ 781862 h 780847"/>
              <a:gd name="T2" fmla="*/ 1820334 w 1905000"/>
              <a:gd name="T3" fmla="*/ 773386 h 780847"/>
              <a:gd name="T4" fmla="*/ 1735667 w 1905000"/>
              <a:gd name="T5" fmla="*/ 756430 h 780847"/>
              <a:gd name="T6" fmla="*/ 1583267 w 1905000"/>
              <a:gd name="T7" fmla="*/ 747951 h 780847"/>
              <a:gd name="T8" fmla="*/ 1380067 w 1905000"/>
              <a:gd name="T9" fmla="*/ 730997 h 780847"/>
              <a:gd name="T10" fmla="*/ 1346200 w 1905000"/>
              <a:gd name="T11" fmla="*/ 722521 h 780847"/>
              <a:gd name="T12" fmla="*/ 1278467 w 1905000"/>
              <a:gd name="T13" fmla="*/ 714042 h 780847"/>
              <a:gd name="T14" fmla="*/ 1236134 w 1905000"/>
              <a:gd name="T15" fmla="*/ 705562 h 780847"/>
              <a:gd name="T16" fmla="*/ 1202267 w 1905000"/>
              <a:gd name="T17" fmla="*/ 697086 h 780847"/>
              <a:gd name="T18" fmla="*/ 872067 w 1905000"/>
              <a:gd name="T19" fmla="*/ 680132 h 780847"/>
              <a:gd name="T20" fmla="*/ 736600 w 1905000"/>
              <a:gd name="T21" fmla="*/ 654697 h 780847"/>
              <a:gd name="T22" fmla="*/ 694267 w 1905000"/>
              <a:gd name="T23" fmla="*/ 646221 h 780847"/>
              <a:gd name="T24" fmla="*/ 635000 w 1905000"/>
              <a:gd name="T25" fmla="*/ 637744 h 780847"/>
              <a:gd name="T26" fmla="*/ 601134 w 1905000"/>
              <a:gd name="T27" fmla="*/ 629265 h 780847"/>
              <a:gd name="T28" fmla="*/ 533400 w 1905000"/>
              <a:gd name="T29" fmla="*/ 620786 h 780847"/>
              <a:gd name="T30" fmla="*/ 474134 w 1905000"/>
              <a:gd name="T31" fmla="*/ 612309 h 780847"/>
              <a:gd name="T32" fmla="*/ 448734 w 1905000"/>
              <a:gd name="T33" fmla="*/ 603832 h 780847"/>
              <a:gd name="T34" fmla="*/ 355600 w 1905000"/>
              <a:gd name="T35" fmla="*/ 586877 h 780847"/>
              <a:gd name="T36" fmla="*/ 313267 w 1905000"/>
              <a:gd name="T37" fmla="*/ 569921 h 780847"/>
              <a:gd name="T38" fmla="*/ 279400 w 1905000"/>
              <a:gd name="T39" fmla="*/ 552967 h 780847"/>
              <a:gd name="T40" fmla="*/ 211667 w 1905000"/>
              <a:gd name="T41" fmla="*/ 544489 h 780847"/>
              <a:gd name="T42" fmla="*/ 160867 w 1905000"/>
              <a:gd name="T43" fmla="*/ 527532 h 780847"/>
              <a:gd name="T44" fmla="*/ 93134 w 1905000"/>
              <a:gd name="T45" fmla="*/ 502097 h 780847"/>
              <a:gd name="T46" fmla="*/ 76200 w 1905000"/>
              <a:gd name="T47" fmla="*/ 485144 h 780847"/>
              <a:gd name="T48" fmla="*/ 16934 w 1905000"/>
              <a:gd name="T49" fmla="*/ 468191 h 780847"/>
              <a:gd name="T50" fmla="*/ 0 w 1905000"/>
              <a:gd name="T51" fmla="*/ 434279 h 780847"/>
              <a:gd name="T52" fmla="*/ 8467 w 1905000"/>
              <a:gd name="T53" fmla="*/ 332544 h 780847"/>
              <a:gd name="T54" fmla="*/ 25400 w 1905000"/>
              <a:gd name="T55" fmla="*/ 290156 h 780847"/>
              <a:gd name="T56" fmla="*/ 42334 w 1905000"/>
              <a:gd name="T57" fmla="*/ 188426 h 780847"/>
              <a:gd name="T58" fmla="*/ 93134 w 1905000"/>
              <a:gd name="T59" fmla="*/ 129084 h 780847"/>
              <a:gd name="T60" fmla="*/ 110067 w 1905000"/>
              <a:gd name="T61" fmla="*/ 103649 h 780847"/>
              <a:gd name="T62" fmla="*/ 135467 w 1905000"/>
              <a:gd name="T63" fmla="*/ 86696 h 780847"/>
              <a:gd name="T64" fmla="*/ 177800 w 1905000"/>
              <a:gd name="T65" fmla="*/ 61261 h 780847"/>
              <a:gd name="T66" fmla="*/ 262467 w 1905000"/>
              <a:gd name="T67" fmla="*/ 44307 h 780847"/>
              <a:gd name="T68" fmla="*/ 1227667 w 1905000"/>
              <a:gd name="T69" fmla="*/ 44307 h 780847"/>
              <a:gd name="T70" fmla="*/ 1253067 w 1905000"/>
              <a:gd name="T71" fmla="*/ 35826 h 780847"/>
              <a:gd name="T72" fmla="*/ 1371600 w 1905000"/>
              <a:gd name="T73" fmla="*/ 27349 h 780847"/>
              <a:gd name="T74" fmla="*/ 1413934 w 1905000"/>
              <a:gd name="T75" fmla="*/ 18872 h 780847"/>
              <a:gd name="T76" fmla="*/ 1439334 w 1905000"/>
              <a:gd name="T77" fmla="*/ 10396 h 780847"/>
              <a:gd name="T78" fmla="*/ 1515534 w 1905000"/>
              <a:gd name="T79" fmla="*/ 1914 h 780847"/>
              <a:gd name="T80" fmla="*/ 1676400 w 1905000"/>
              <a:gd name="T81" fmla="*/ 1914 h 780847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905000"/>
              <a:gd name="T124" fmla="*/ 0 h 780847"/>
              <a:gd name="T125" fmla="*/ 1905000 w 1905000"/>
              <a:gd name="T126" fmla="*/ 780847 h 780847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905000" h="780847">
                <a:moveTo>
                  <a:pt x="1905000" y="780847"/>
                </a:moveTo>
                <a:cubicBezTo>
                  <a:pt x="1876778" y="778025"/>
                  <a:pt x="1848383" y="776588"/>
                  <a:pt x="1820334" y="772381"/>
                </a:cubicBezTo>
                <a:cubicBezTo>
                  <a:pt x="1791871" y="768112"/>
                  <a:pt x="1764404" y="757043"/>
                  <a:pt x="1735667" y="755447"/>
                </a:cubicBezTo>
                <a:lnTo>
                  <a:pt x="1583267" y="746981"/>
                </a:lnTo>
                <a:cubicBezTo>
                  <a:pt x="1487122" y="722944"/>
                  <a:pt x="1597207" y="748142"/>
                  <a:pt x="1380067" y="730047"/>
                </a:cubicBezTo>
                <a:cubicBezTo>
                  <a:pt x="1368471" y="729081"/>
                  <a:pt x="1357678" y="723494"/>
                  <a:pt x="1346200" y="721581"/>
                </a:cubicBezTo>
                <a:cubicBezTo>
                  <a:pt x="1323756" y="717840"/>
                  <a:pt x="1300956" y="716574"/>
                  <a:pt x="1278467" y="713114"/>
                </a:cubicBezTo>
                <a:cubicBezTo>
                  <a:pt x="1264244" y="710926"/>
                  <a:pt x="1250182" y="707769"/>
                  <a:pt x="1236134" y="704647"/>
                </a:cubicBezTo>
                <a:cubicBezTo>
                  <a:pt x="1224775" y="702123"/>
                  <a:pt x="1213786" y="697827"/>
                  <a:pt x="1202267" y="696181"/>
                </a:cubicBezTo>
                <a:cubicBezTo>
                  <a:pt x="1101812" y="681831"/>
                  <a:pt x="956255" y="682150"/>
                  <a:pt x="872067" y="679247"/>
                </a:cubicBezTo>
                <a:cubicBezTo>
                  <a:pt x="809253" y="658311"/>
                  <a:pt x="864630" y="675185"/>
                  <a:pt x="736600" y="653847"/>
                </a:cubicBezTo>
                <a:cubicBezTo>
                  <a:pt x="722405" y="651481"/>
                  <a:pt x="708462" y="647747"/>
                  <a:pt x="694267" y="645381"/>
                </a:cubicBezTo>
                <a:cubicBezTo>
                  <a:pt x="674582" y="642100"/>
                  <a:pt x="654634" y="640484"/>
                  <a:pt x="635000" y="636914"/>
                </a:cubicBezTo>
                <a:cubicBezTo>
                  <a:pt x="623552" y="634832"/>
                  <a:pt x="612612" y="630360"/>
                  <a:pt x="601134" y="628447"/>
                </a:cubicBezTo>
                <a:cubicBezTo>
                  <a:pt x="578690" y="624706"/>
                  <a:pt x="555954" y="622988"/>
                  <a:pt x="533400" y="619981"/>
                </a:cubicBezTo>
                <a:lnTo>
                  <a:pt x="474134" y="611514"/>
                </a:lnTo>
                <a:cubicBezTo>
                  <a:pt x="465667" y="608692"/>
                  <a:pt x="457392" y="605211"/>
                  <a:pt x="448734" y="603047"/>
                </a:cubicBezTo>
                <a:cubicBezTo>
                  <a:pt x="425081" y="597134"/>
                  <a:pt x="378229" y="589886"/>
                  <a:pt x="355600" y="586114"/>
                </a:cubicBezTo>
                <a:cubicBezTo>
                  <a:pt x="341489" y="580470"/>
                  <a:pt x="327155" y="575354"/>
                  <a:pt x="313267" y="569181"/>
                </a:cubicBezTo>
                <a:cubicBezTo>
                  <a:pt x="301733" y="564055"/>
                  <a:pt x="291645" y="555308"/>
                  <a:pt x="279400" y="552247"/>
                </a:cubicBezTo>
                <a:cubicBezTo>
                  <a:pt x="257326" y="546729"/>
                  <a:pt x="234245" y="546603"/>
                  <a:pt x="211667" y="543781"/>
                </a:cubicBezTo>
                <a:cubicBezTo>
                  <a:pt x="194734" y="538136"/>
                  <a:pt x="176832" y="534829"/>
                  <a:pt x="160867" y="526847"/>
                </a:cubicBezTo>
                <a:cubicBezTo>
                  <a:pt x="116592" y="504710"/>
                  <a:pt x="139245" y="512975"/>
                  <a:pt x="93134" y="501447"/>
                </a:cubicBezTo>
                <a:cubicBezTo>
                  <a:pt x="87489" y="495803"/>
                  <a:pt x="83495" y="487756"/>
                  <a:pt x="76200" y="484514"/>
                </a:cubicBezTo>
                <a:cubicBezTo>
                  <a:pt x="57425" y="476170"/>
                  <a:pt x="34029" y="478978"/>
                  <a:pt x="16934" y="467581"/>
                </a:cubicBezTo>
                <a:cubicBezTo>
                  <a:pt x="6432" y="460580"/>
                  <a:pt x="5645" y="445003"/>
                  <a:pt x="0" y="433714"/>
                </a:cubicBezTo>
                <a:cubicBezTo>
                  <a:pt x="2822" y="399847"/>
                  <a:pt x="2561" y="365581"/>
                  <a:pt x="8467" y="332114"/>
                </a:cubicBezTo>
                <a:cubicBezTo>
                  <a:pt x="11108" y="317147"/>
                  <a:pt x="21983" y="304590"/>
                  <a:pt x="25400" y="289781"/>
                </a:cubicBezTo>
                <a:cubicBezTo>
                  <a:pt x="27444" y="280925"/>
                  <a:pt x="32371" y="208106"/>
                  <a:pt x="42334" y="188181"/>
                </a:cubicBezTo>
                <a:cubicBezTo>
                  <a:pt x="58190" y="156470"/>
                  <a:pt x="71950" y="154334"/>
                  <a:pt x="93134" y="128914"/>
                </a:cubicBezTo>
                <a:cubicBezTo>
                  <a:pt x="99648" y="121097"/>
                  <a:pt x="102872" y="110709"/>
                  <a:pt x="110067" y="103514"/>
                </a:cubicBezTo>
                <a:cubicBezTo>
                  <a:pt x="117262" y="96319"/>
                  <a:pt x="127521" y="92938"/>
                  <a:pt x="135467" y="86581"/>
                </a:cubicBezTo>
                <a:cubicBezTo>
                  <a:pt x="161566" y="65701"/>
                  <a:pt x="141634" y="69527"/>
                  <a:pt x="177800" y="61181"/>
                </a:cubicBezTo>
                <a:cubicBezTo>
                  <a:pt x="205844" y="54709"/>
                  <a:pt x="262467" y="44247"/>
                  <a:pt x="262467" y="44247"/>
                </a:cubicBezTo>
                <a:cubicBezTo>
                  <a:pt x="714650" y="54524"/>
                  <a:pt x="698303" y="58750"/>
                  <a:pt x="1227667" y="44247"/>
                </a:cubicBezTo>
                <a:cubicBezTo>
                  <a:pt x="1236588" y="44003"/>
                  <a:pt x="1244204" y="36824"/>
                  <a:pt x="1253067" y="35781"/>
                </a:cubicBezTo>
                <a:cubicBezTo>
                  <a:pt x="1292407" y="31153"/>
                  <a:pt x="1332089" y="30136"/>
                  <a:pt x="1371600" y="27314"/>
                </a:cubicBezTo>
                <a:cubicBezTo>
                  <a:pt x="1385711" y="24492"/>
                  <a:pt x="1399973" y="22337"/>
                  <a:pt x="1413934" y="18847"/>
                </a:cubicBezTo>
                <a:cubicBezTo>
                  <a:pt x="1422592" y="16683"/>
                  <a:pt x="1430531" y="11848"/>
                  <a:pt x="1439334" y="10381"/>
                </a:cubicBezTo>
                <a:cubicBezTo>
                  <a:pt x="1464543" y="6180"/>
                  <a:pt x="1489994" y="2826"/>
                  <a:pt x="1515534" y="1914"/>
                </a:cubicBezTo>
                <a:cubicBezTo>
                  <a:pt x="1569122" y="0"/>
                  <a:pt x="1622778" y="1914"/>
                  <a:pt x="1676400" y="1914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7" grpId="0" animBg="1"/>
      <p:bldP spid="38" grpId="0" animBg="1"/>
      <p:bldP spid="39" grpId="0" animBg="1"/>
      <p:bldP spid="40" grpId="0" animBg="1"/>
      <p:bldP spid="46" grpId="0"/>
      <p:bldP spid="47" grpId="0"/>
      <p:bldP spid="49" grpId="0" animBg="1"/>
      <p:bldP spid="51" grpId="0" animBg="1"/>
      <p:bldP spid="67" grpId="0" animBg="1"/>
      <p:bldP spid="68" grpId="0" animBg="1"/>
      <p:bldP spid="6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Walks</a:t>
            </a:r>
          </a:p>
        </p:txBody>
      </p:sp>
      <p:sp>
        <p:nvSpPr>
          <p:cNvPr id="19" name="Oval 18"/>
          <p:cNvSpPr/>
          <p:nvPr/>
        </p:nvSpPr>
        <p:spPr>
          <a:xfrm>
            <a:off x="2971800" y="19812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1</a:t>
            </a:r>
          </a:p>
        </p:txBody>
      </p:sp>
      <p:sp>
        <p:nvSpPr>
          <p:cNvPr id="20" name="Oval 19"/>
          <p:cNvSpPr/>
          <p:nvPr/>
        </p:nvSpPr>
        <p:spPr>
          <a:xfrm>
            <a:off x="2362200" y="29718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2</a:t>
            </a:r>
          </a:p>
        </p:txBody>
      </p:sp>
      <p:sp>
        <p:nvSpPr>
          <p:cNvPr id="21" name="Oval 20"/>
          <p:cNvSpPr/>
          <p:nvPr/>
        </p:nvSpPr>
        <p:spPr>
          <a:xfrm>
            <a:off x="3505200" y="29718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3</a:t>
            </a:r>
          </a:p>
        </p:txBody>
      </p:sp>
      <p:sp>
        <p:nvSpPr>
          <p:cNvPr id="22" name="Oval 21"/>
          <p:cNvSpPr/>
          <p:nvPr/>
        </p:nvSpPr>
        <p:spPr>
          <a:xfrm>
            <a:off x="4038600" y="14478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4</a:t>
            </a:r>
          </a:p>
        </p:txBody>
      </p:sp>
      <p:cxnSp>
        <p:nvCxnSpPr>
          <p:cNvPr id="23" name="Straight Arrow Connector 22"/>
          <p:cNvCxnSpPr>
            <a:stCxn id="19" idx="7"/>
            <a:endCxn id="22" idx="2"/>
          </p:cNvCxnSpPr>
          <p:nvPr/>
        </p:nvCxnSpPr>
        <p:spPr>
          <a:xfrm rot="5400000" flipH="1" flipV="1">
            <a:off x="3468688" y="1466851"/>
            <a:ext cx="398463" cy="7413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0"/>
          </p:cNvCxnSpPr>
          <p:nvPr/>
        </p:nvCxnSpPr>
        <p:spPr>
          <a:xfrm rot="5400000" flipH="1" flipV="1">
            <a:off x="2447132" y="2391569"/>
            <a:ext cx="685800" cy="47466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1" idx="0"/>
          </p:cNvCxnSpPr>
          <p:nvPr/>
        </p:nvCxnSpPr>
        <p:spPr>
          <a:xfrm rot="16200000" flipH="1">
            <a:off x="3181350" y="2457450"/>
            <a:ext cx="685800" cy="3429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0"/>
            <a:endCxn id="21" idx="1"/>
          </p:cNvCxnSpPr>
          <p:nvPr/>
        </p:nvCxnSpPr>
        <p:spPr>
          <a:xfrm rot="16200000" flipH="1">
            <a:off x="3028951" y="2495551"/>
            <a:ext cx="55563" cy="100806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4"/>
            <a:endCxn id="20" idx="5"/>
          </p:cNvCxnSpPr>
          <p:nvPr/>
        </p:nvCxnSpPr>
        <p:spPr>
          <a:xfrm rot="5400000" flipH="1">
            <a:off x="3163888" y="2820988"/>
            <a:ext cx="55562" cy="10080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638800" y="46482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6172200" y="56388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3</a:t>
            </a:r>
          </a:p>
        </p:txBody>
      </p:sp>
      <p:sp>
        <p:nvSpPr>
          <p:cNvPr id="31" name="Oval 30"/>
          <p:cNvSpPr/>
          <p:nvPr/>
        </p:nvSpPr>
        <p:spPr>
          <a:xfrm>
            <a:off x="6705600" y="4114800"/>
            <a:ext cx="381000" cy="381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4</a:t>
            </a:r>
          </a:p>
        </p:txBody>
      </p:sp>
      <p:cxnSp>
        <p:nvCxnSpPr>
          <p:cNvPr id="32" name="Straight Arrow Connector 31"/>
          <p:cNvCxnSpPr>
            <a:stCxn id="28" idx="7"/>
            <a:endCxn id="31" idx="2"/>
          </p:cNvCxnSpPr>
          <p:nvPr/>
        </p:nvCxnSpPr>
        <p:spPr>
          <a:xfrm rot="5400000" flipH="1" flipV="1">
            <a:off x="6135688" y="4133851"/>
            <a:ext cx="398463" cy="7413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5114132" y="5058569"/>
            <a:ext cx="685800" cy="47466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0" idx="0"/>
          </p:cNvCxnSpPr>
          <p:nvPr/>
        </p:nvCxnSpPr>
        <p:spPr>
          <a:xfrm rot="16200000" flipH="1">
            <a:off x="5848350" y="5124450"/>
            <a:ext cx="685800" cy="3429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0" idx="1"/>
          </p:cNvCxnSpPr>
          <p:nvPr/>
        </p:nvCxnSpPr>
        <p:spPr>
          <a:xfrm rot="16200000" flipH="1">
            <a:off x="5695951" y="5162551"/>
            <a:ext cx="55563" cy="100806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4"/>
          </p:cNvCxnSpPr>
          <p:nvPr/>
        </p:nvCxnSpPr>
        <p:spPr>
          <a:xfrm rot="5400000" flipH="1">
            <a:off x="5830888" y="5487988"/>
            <a:ext cx="55562" cy="10080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13" name="Freeform 67"/>
          <p:cNvSpPr>
            <a:spLocks noChangeArrowheads="1"/>
          </p:cNvSpPr>
          <p:nvPr/>
        </p:nvSpPr>
        <p:spPr bwMode="auto">
          <a:xfrm>
            <a:off x="6705600" y="3276600"/>
            <a:ext cx="838200" cy="838200"/>
          </a:xfrm>
          <a:custGeom>
            <a:avLst/>
            <a:gdLst>
              <a:gd name="T0" fmla="*/ 31272741 w 177800"/>
              <a:gd name="T1" fmla="*/ 0 h 1718733"/>
              <a:gd name="T2" fmla="*/ 4467610 w 177800"/>
              <a:gd name="T3" fmla="*/ 163076 h 1718733"/>
              <a:gd name="T4" fmla="*/ 4467610 w 177800"/>
              <a:gd name="T5" fmla="*/ 220697 h 1718733"/>
              <a:gd name="T6" fmla="*/ 4467610 w 177800"/>
              <a:gd name="T7" fmla="*/ 220697 h 1718733"/>
              <a:gd name="T8" fmla="*/ 0 60000 65536"/>
              <a:gd name="T9" fmla="*/ 0 60000 65536"/>
              <a:gd name="T10" fmla="*/ 0 60000 65536"/>
              <a:gd name="T11" fmla="*/ 0 60000 65536"/>
              <a:gd name="T12" fmla="*/ 0 w 177800"/>
              <a:gd name="T13" fmla="*/ 0 h 1718733"/>
              <a:gd name="T14" fmla="*/ 177800 w 177800"/>
              <a:gd name="T15" fmla="*/ 1718733 h 17187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7800" h="1718733">
                <a:moveTo>
                  <a:pt x="177800" y="0"/>
                </a:moveTo>
                <a:cubicBezTo>
                  <a:pt x="114300" y="491772"/>
                  <a:pt x="50800" y="983545"/>
                  <a:pt x="25400" y="1270000"/>
                </a:cubicBezTo>
                <a:cubicBezTo>
                  <a:pt x="0" y="1556456"/>
                  <a:pt x="25400" y="1718733"/>
                  <a:pt x="25400" y="1718733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33814" name="Picture 49" descr="atosixth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1371601"/>
            <a:ext cx="3906838" cy="214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15" name="Oval 51"/>
          <p:cNvSpPr>
            <a:spLocks noChangeArrowheads="1"/>
          </p:cNvSpPr>
          <p:nvPr/>
        </p:nvSpPr>
        <p:spPr bwMode="auto">
          <a:xfrm>
            <a:off x="6477000" y="2895600"/>
            <a:ext cx="2286000" cy="381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5029200" y="56388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2</a:t>
            </a:r>
          </a:p>
        </p:txBody>
      </p:sp>
      <p:sp>
        <p:nvSpPr>
          <p:cNvPr id="33817" name="TextBox 54"/>
          <p:cNvSpPr txBox="1">
            <a:spLocks noChangeArrowheads="1"/>
          </p:cNvSpPr>
          <p:nvPr/>
        </p:nvSpPr>
        <p:spPr bwMode="auto">
          <a:xfrm>
            <a:off x="7315201" y="3733801"/>
            <a:ext cx="2505075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Always 0,</a:t>
            </a:r>
            <a:b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</a:br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node 4 is a sink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Walks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4294967295"/>
          </p:nvPr>
        </p:nvSpPr>
        <p:spPr>
          <a:xfrm>
            <a:off x="825500" y="1409700"/>
            <a:ext cx="10363200" cy="4648200"/>
          </a:xfrm>
        </p:spPr>
        <p:txBody>
          <a:bodyPr/>
          <a:lstStyle/>
          <a:p>
            <a:r>
              <a:rPr lang="en-US" dirty="0"/>
              <a:t>Corollary</a:t>
            </a:r>
          </a:p>
          <a:p>
            <a:pPr>
              <a:buFontTx/>
              <a:buNone/>
            </a:pPr>
            <a:r>
              <a:rPr lang="en-US" dirty="0"/>
              <a:t>    A adjacency matrix of undirected G(V,E) (no self loops), e edges  and t triangles. Then the following hold:</a:t>
            </a:r>
            <a:br>
              <a:rPr lang="en-US" dirty="0"/>
            </a:br>
            <a:r>
              <a:rPr lang="en-US" dirty="0"/>
              <a:t>a) trace(A) = 0 </a:t>
            </a:r>
            <a:br>
              <a:rPr lang="en-US" dirty="0"/>
            </a:br>
            <a:r>
              <a:rPr lang="en-US" dirty="0"/>
              <a:t>b) trace(A</a:t>
            </a:r>
            <a:r>
              <a:rPr lang="en-US" baseline="30000" dirty="0"/>
              <a:t>2</a:t>
            </a:r>
            <a:r>
              <a:rPr lang="en-US" dirty="0"/>
              <a:t>) = 2e</a:t>
            </a:r>
            <a:br>
              <a:rPr lang="en-US" dirty="0"/>
            </a:br>
            <a:r>
              <a:rPr lang="en-US" dirty="0"/>
              <a:t>c) trace(A</a:t>
            </a:r>
            <a:r>
              <a:rPr lang="en-US" baseline="30000" dirty="0"/>
              <a:t>3</a:t>
            </a:r>
            <a:r>
              <a:rPr lang="en-US" dirty="0"/>
              <a:t>) = 6t</a:t>
            </a:r>
          </a:p>
        </p:txBody>
      </p:sp>
      <p:sp>
        <p:nvSpPr>
          <p:cNvPr id="7" name="Oval 6"/>
          <p:cNvSpPr/>
          <p:nvPr/>
        </p:nvSpPr>
        <p:spPr>
          <a:xfrm>
            <a:off x="5943600" y="37338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1</a:t>
            </a:r>
          </a:p>
        </p:txBody>
      </p:sp>
      <p:sp>
        <p:nvSpPr>
          <p:cNvPr id="9" name="Multiply 8"/>
          <p:cNvSpPr/>
          <p:nvPr/>
        </p:nvSpPr>
        <p:spPr bwMode="auto">
          <a:xfrm>
            <a:off x="6248400" y="3505200"/>
            <a:ext cx="685800" cy="533400"/>
          </a:xfrm>
          <a:prstGeom prst="mathMultiply">
            <a:avLst/>
          </a:prstGeom>
          <a:solidFill>
            <a:srgbClr val="6699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0400" y="40386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7848600" y="40386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2</a:t>
            </a:r>
          </a:p>
        </p:txBody>
      </p:sp>
      <p:cxnSp>
        <p:nvCxnSpPr>
          <p:cNvPr id="13" name="Straight Connector 12"/>
          <p:cNvCxnSpPr>
            <a:cxnSpLocks noChangeShapeType="1"/>
            <a:stCxn id="10" idx="6"/>
            <a:endCxn id="11" idx="2"/>
          </p:cNvCxnSpPr>
          <p:nvPr/>
        </p:nvCxnSpPr>
        <p:spPr bwMode="auto">
          <a:xfrm>
            <a:off x="7391400" y="4229100"/>
            <a:ext cx="457200" cy="158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/>
          </a:ln>
        </p:spPr>
      </p:cxn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7119939" y="3878264"/>
            <a:ext cx="1736725" cy="688975"/>
          </a:xfrm>
          <a:custGeom>
            <a:avLst/>
            <a:gdLst>
              <a:gd name="T0" fmla="*/ 0 w 1735666"/>
              <a:gd name="T1" fmla="*/ 0 h 689576"/>
              <a:gd name="T2" fmla="*/ 263267 w 1735666"/>
              <a:gd name="T3" fmla="*/ 8432 h 689576"/>
              <a:gd name="T4" fmla="*/ 305730 w 1735666"/>
              <a:gd name="T5" fmla="*/ 16859 h 689576"/>
              <a:gd name="T6" fmla="*/ 1053074 w 1735666"/>
              <a:gd name="T7" fmla="*/ 25290 h 689576"/>
              <a:gd name="T8" fmla="*/ 1121014 w 1735666"/>
              <a:gd name="T9" fmla="*/ 33721 h 689576"/>
              <a:gd name="T10" fmla="*/ 1154984 w 1735666"/>
              <a:gd name="T11" fmla="*/ 42149 h 689576"/>
              <a:gd name="T12" fmla="*/ 1231417 w 1735666"/>
              <a:gd name="T13" fmla="*/ 50580 h 689576"/>
              <a:gd name="T14" fmla="*/ 1265387 w 1735666"/>
              <a:gd name="T15" fmla="*/ 59008 h 689576"/>
              <a:gd name="T16" fmla="*/ 1307850 w 1735666"/>
              <a:gd name="T17" fmla="*/ 67439 h 689576"/>
              <a:gd name="T18" fmla="*/ 1375790 w 1735666"/>
              <a:gd name="T19" fmla="*/ 84297 h 689576"/>
              <a:gd name="T20" fmla="*/ 1409760 w 1735666"/>
              <a:gd name="T21" fmla="*/ 92729 h 689576"/>
              <a:gd name="T22" fmla="*/ 1460715 w 1735666"/>
              <a:gd name="T23" fmla="*/ 109587 h 689576"/>
              <a:gd name="T24" fmla="*/ 1486192 w 1735666"/>
              <a:gd name="T25" fmla="*/ 118019 h 689576"/>
              <a:gd name="T26" fmla="*/ 1537147 w 1735666"/>
              <a:gd name="T27" fmla="*/ 151737 h 689576"/>
              <a:gd name="T28" fmla="*/ 1571117 w 1735666"/>
              <a:gd name="T29" fmla="*/ 177026 h 689576"/>
              <a:gd name="T30" fmla="*/ 1605088 w 1735666"/>
              <a:gd name="T31" fmla="*/ 193887 h 689576"/>
              <a:gd name="T32" fmla="*/ 1630565 w 1735666"/>
              <a:gd name="T33" fmla="*/ 210747 h 689576"/>
              <a:gd name="T34" fmla="*/ 1664535 w 1735666"/>
              <a:gd name="T35" fmla="*/ 236036 h 689576"/>
              <a:gd name="T36" fmla="*/ 1690013 w 1735666"/>
              <a:gd name="T37" fmla="*/ 244466 h 689576"/>
              <a:gd name="T38" fmla="*/ 1740968 w 1735666"/>
              <a:gd name="T39" fmla="*/ 286615 h 689576"/>
              <a:gd name="T40" fmla="*/ 1698505 w 1735666"/>
              <a:gd name="T41" fmla="*/ 370913 h 689576"/>
              <a:gd name="T42" fmla="*/ 1681520 w 1735666"/>
              <a:gd name="T43" fmla="*/ 396202 h 689576"/>
              <a:gd name="T44" fmla="*/ 1656043 w 1735666"/>
              <a:gd name="T45" fmla="*/ 404632 h 689576"/>
              <a:gd name="T46" fmla="*/ 1588102 w 1735666"/>
              <a:gd name="T47" fmla="*/ 455211 h 689576"/>
              <a:gd name="T48" fmla="*/ 1562625 w 1735666"/>
              <a:gd name="T49" fmla="*/ 463641 h 689576"/>
              <a:gd name="T50" fmla="*/ 1503178 w 1735666"/>
              <a:gd name="T51" fmla="*/ 488930 h 689576"/>
              <a:gd name="T52" fmla="*/ 1469207 w 1735666"/>
              <a:gd name="T53" fmla="*/ 497361 h 689576"/>
              <a:gd name="T54" fmla="*/ 1418252 w 1735666"/>
              <a:gd name="T55" fmla="*/ 514220 h 689576"/>
              <a:gd name="T56" fmla="*/ 1392774 w 1735666"/>
              <a:gd name="T57" fmla="*/ 522651 h 689576"/>
              <a:gd name="T58" fmla="*/ 1358805 w 1735666"/>
              <a:gd name="T59" fmla="*/ 531080 h 689576"/>
              <a:gd name="T60" fmla="*/ 1307850 w 1735666"/>
              <a:gd name="T61" fmla="*/ 556369 h 689576"/>
              <a:gd name="T62" fmla="*/ 1256895 w 1735666"/>
              <a:gd name="T63" fmla="*/ 573230 h 689576"/>
              <a:gd name="T64" fmla="*/ 1180462 w 1735666"/>
              <a:gd name="T65" fmla="*/ 598519 h 689576"/>
              <a:gd name="T66" fmla="*/ 1154984 w 1735666"/>
              <a:gd name="T67" fmla="*/ 606949 h 689576"/>
              <a:gd name="T68" fmla="*/ 1129506 w 1735666"/>
              <a:gd name="T69" fmla="*/ 615378 h 689576"/>
              <a:gd name="T70" fmla="*/ 1095537 w 1735666"/>
              <a:gd name="T71" fmla="*/ 623808 h 689576"/>
              <a:gd name="T72" fmla="*/ 1070059 w 1735666"/>
              <a:gd name="T73" fmla="*/ 632239 h 689576"/>
              <a:gd name="T74" fmla="*/ 874729 w 1735666"/>
              <a:gd name="T75" fmla="*/ 649098 h 689576"/>
              <a:gd name="T76" fmla="*/ 484074 w 1735666"/>
              <a:gd name="T77" fmla="*/ 665958 h 689576"/>
              <a:gd name="T78" fmla="*/ 33971 w 1735666"/>
              <a:gd name="T79" fmla="*/ 674388 h 68957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735666"/>
              <a:gd name="T121" fmla="*/ 0 h 689576"/>
              <a:gd name="T122" fmla="*/ 1735666 w 1735666"/>
              <a:gd name="T123" fmla="*/ 689576 h 68957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735666" h="689576">
                <a:moveTo>
                  <a:pt x="0" y="0"/>
                </a:moveTo>
                <a:cubicBezTo>
                  <a:pt x="87489" y="2822"/>
                  <a:pt x="175067" y="3611"/>
                  <a:pt x="262466" y="8467"/>
                </a:cubicBezTo>
                <a:cubicBezTo>
                  <a:pt x="276835" y="9265"/>
                  <a:pt x="290413" y="16625"/>
                  <a:pt x="304800" y="16934"/>
                </a:cubicBezTo>
                <a:cubicBezTo>
                  <a:pt x="553114" y="22274"/>
                  <a:pt x="801511" y="22578"/>
                  <a:pt x="1049866" y="25400"/>
                </a:cubicBezTo>
                <a:cubicBezTo>
                  <a:pt x="1072444" y="28222"/>
                  <a:pt x="1095156" y="30126"/>
                  <a:pt x="1117600" y="33867"/>
                </a:cubicBezTo>
                <a:cubicBezTo>
                  <a:pt x="1129078" y="35780"/>
                  <a:pt x="1139965" y="40565"/>
                  <a:pt x="1151466" y="42334"/>
                </a:cubicBezTo>
                <a:cubicBezTo>
                  <a:pt x="1176725" y="46220"/>
                  <a:pt x="1202266" y="47978"/>
                  <a:pt x="1227666" y="50800"/>
                </a:cubicBezTo>
                <a:cubicBezTo>
                  <a:pt x="1238955" y="53622"/>
                  <a:pt x="1250174" y="56743"/>
                  <a:pt x="1261533" y="59267"/>
                </a:cubicBezTo>
                <a:cubicBezTo>
                  <a:pt x="1275581" y="62389"/>
                  <a:pt x="1289844" y="64498"/>
                  <a:pt x="1303866" y="67734"/>
                </a:cubicBezTo>
                <a:cubicBezTo>
                  <a:pt x="1326543" y="72967"/>
                  <a:pt x="1349022" y="79023"/>
                  <a:pt x="1371600" y="84667"/>
                </a:cubicBezTo>
                <a:cubicBezTo>
                  <a:pt x="1382889" y="87489"/>
                  <a:pt x="1394427" y="89454"/>
                  <a:pt x="1405466" y="93134"/>
                </a:cubicBezTo>
                <a:lnTo>
                  <a:pt x="1456266" y="110067"/>
                </a:lnTo>
                <a:cubicBezTo>
                  <a:pt x="1464733" y="112889"/>
                  <a:pt x="1474240" y="113584"/>
                  <a:pt x="1481666" y="118534"/>
                </a:cubicBezTo>
                <a:cubicBezTo>
                  <a:pt x="1498599" y="129823"/>
                  <a:pt x="1516185" y="140189"/>
                  <a:pt x="1532466" y="152400"/>
                </a:cubicBezTo>
                <a:cubicBezTo>
                  <a:pt x="1543755" y="160867"/>
                  <a:pt x="1554367" y="170321"/>
                  <a:pt x="1566333" y="177800"/>
                </a:cubicBezTo>
                <a:cubicBezTo>
                  <a:pt x="1577036" y="184489"/>
                  <a:pt x="1589241" y="188472"/>
                  <a:pt x="1600200" y="194734"/>
                </a:cubicBezTo>
                <a:cubicBezTo>
                  <a:pt x="1609035" y="199783"/>
                  <a:pt x="1617320" y="205753"/>
                  <a:pt x="1625600" y="211667"/>
                </a:cubicBezTo>
                <a:cubicBezTo>
                  <a:pt x="1637083" y="219869"/>
                  <a:pt x="1647214" y="230066"/>
                  <a:pt x="1659466" y="237067"/>
                </a:cubicBezTo>
                <a:cubicBezTo>
                  <a:pt x="1667215" y="241495"/>
                  <a:pt x="1676884" y="241543"/>
                  <a:pt x="1684866" y="245534"/>
                </a:cubicBezTo>
                <a:cubicBezTo>
                  <a:pt x="1708442" y="257322"/>
                  <a:pt x="1716940" y="269141"/>
                  <a:pt x="1735666" y="287867"/>
                </a:cubicBezTo>
                <a:cubicBezTo>
                  <a:pt x="1712367" y="357764"/>
                  <a:pt x="1730947" y="319873"/>
                  <a:pt x="1693333" y="372534"/>
                </a:cubicBezTo>
                <a:cubicBezTo>
                  <a:pt x="1687419" y="380814"/>
                  <a:pt x="1684346" y="391577"/>
                  <a:pt x="1676400" y="397934"/>
                </a:cubicBezTo>
                <a:cubicBezTo>
                  <a:pt x="1669431" y="403509"/>
                  <a:pt x="1659467" y="403578"/>
                  <a:pt x="1651000" y="406400"/>
                </a:cubicBezTo>
                <a:cubicBezTo>
                  <a:pt x="1630941" y="426459"/>
                  <a:pt x="1611989" y="447625"/>
                  <a:pt x="1583266" y="457200"/>
                </a:cubicBezTo>
                <a:cubicBezTo>
                  <a:pt x="1574799" y="460022"/>
                  <a:pt x="1566069" y="462151"/>
                  <a:pt x="1557866" y="465667"/>
                </a:cubicBezTo>
                <a:cubicBezTo>
                  <a:pt x="1512713" y="485018"/>
                  <a:pt x="1538310" y="479721"/>
                  <a:pt x="1498600" y="491067"/>
                </a:cubicBezTo>
                <a:cubicBezTo>
                  <a:pt x="1487411" y="494264"/>
                  <a:pt x="1475879" y="496190"/>
                  <a:pt x="1464733" y="499534"/>
                </a:cubicBezTo>
                <a:cubicBezTo>
                  <a:pt x="1447636" y="504663"/>
                  <a:pt x="1430866" y="510823"/>
                  <a:pt x="1413933" y="516467"/>
                </a:cubicBezTo>
                <a:cubicBezTo>
                  <a:pt x="1405466" y="519289"/>
                  <a:pt x="1397191" y="522770"/>
                  <a:pt x="1388533" y="524934"/>
                </a:cubicBezTo>
                <a:cubicBezTo>
                  <a:pt x="1377244" y="527756"/>
                  <a:pt x="1365855" y="530203"/>
                  <a:pt x="1354666" y="533400"/>
                </a:cubicBezTo>
                <a:cubicBezTo>
                  <a:pt x="1289832" y="551924"/>
                  <a:pt x="1370647" y="529119"/>
                  <a:pt x="1303866" y="558800"/>
                </a:cubicBezTo>
                <a:cubicBezTo>
                  <a:pt x="1287555" y="566049"/>
                  <a:pt x="1269999" y="570090"/>
                  <a:pt x="1253066" y="575734"/>
                </a:cubicBezTo>
                <a:lnTo>
                  <a:pt x="1176866" y="601134"/>
                </a:lnTo>
                <a:lnTo>
                  <a:pt x="1151466" y="609600"/>
                </a:lnTo>
                <a:cubicBezTo>
                  <a:pt x="1142999" y="612422"/>
                  <a:pt x="1134724" y="615902"/>
                  <a:pt x="1126066" y="618067"/>
                </a:cubicBezTo>
                <a:cubicBezTo>
                  <a:pt x="1114777" y="620889"/>
                  <a:pt x="1103388" y="623337"/>
                  <a:pt x="1092200" y="626534"/>
                </a:cubicBezTo>
                <a:cubicBezTo>
                  <a:pt x="1083619" y="628986"/>
                  <a:pt x="1075621" y="633643"/>
                  <a:pt x="1066800" y="635000"/>
                </a:cubicBezTo>
                <a:cubicBezTo>
                  <a:pt x="1030411" y="640598"/>
                  <a:pt x="900275" y="649764"/>
                  <a:pt x="872066" y="651934"/>
                </a:cubicBezTo>
                <a:cubicBezTo>
                  <a:pt x="721490" y="689576"/>
                  <a:pt x="866979" y="655837"/>
                  <a:pt x="482600" y="668867"/>
                </a:cubicBezTo>
                <a:cubicBezTo>
                  <a:pt x="56832" y="683300"/>
                  <a:pt x="768109" y="677334"/>
                  <a:pt x="33866" y="677334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626100" y="4910138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1</a:t>
            </a:r>
          </a:p>
        </p:txBody>
      </p:sp>
      <p:sp>
        <p:nvSpPr>
          <p:cNvPr id="19" name="Oval 18"/>
          <p:cNvSpPr/>
          <p:nvPr/>
        </p:nvSpPr>
        <p:spPr>
          <a:xfrm>
            <a:off x="6464300" y="4910138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2</a:t>
            </a:r>
          </a:p>
        </p:txBody>
      </p:sp>
      <p:cxnSp>
        <p:nvCxnSpPr>
          <p:cNvPr id="20" name="Straight Connector 19"/>
          <p:cNvCxnSpPr>
            <a:cxnSpLocks noChangeShapeType="1"/>
            <a:stCxn id="18" idx="6"/>
            <a:endCxn id="19" idx="2"/>
          </p:cNvCxnSpPr>
          <p:nvPr/>
        </p:nvCxnSpPr>
        <p:spPr bwMode="auto">
          <a:xfrm>
            <a:off x="6007100" y="5100639"/>
            <a:ext cx="457200" cy="1587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/>
          </a:ln>
        </p:spPr>
      </p:cxnSp>
      <p:sp>
        <p:nvSpPr>
          <p:cNvPr id="21" name="Oval 20"/>
          <p:cNvSpPr/>
          <p:nvPr/>
        </p:nvSpPr>
        <p:spPr>
          <a:xfrm>
            <a:off x="6083300" y="5519738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3</a:t>
            </a:r>
          </a:p>
        </p:txBody>
      </p:sp>
      <p:cxnSp>
        <p:nvCxnSpPr>
          <p:cNvPr id="22" name="Straight Connector 21"/>
          <p:cNvCxnSpPr>
            <a:cxnSpLocks noChangeShapeType="1"/>
            <a:stCxn id="18" idx="6"/>
            <a:endCxn id="21" idx="0"/>
          </p:cNvCxnSpPr>
          <p:nvPr/>
        </p:nvCxnSpPr>
        <p:spPr bwMode="auto">
          <a:xfrm>
            <a:off x="6007100" y="5100638"/>
            <a:ext cx="266700" cy="41910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/>
          </a:ln>
        </p:spPr>
      </p:cxnSp>
      <p:cxnSp>
        <p:nvCxnSpPr>
          <p:cNvPr id="25" name="Straight Connector 24"/>
          <p:cNvCxnSpPr>
            <a:cxnSpLocks noChangeShapeType="1"/>
            <a:stCxn id="19" idx="2"/>
            <a:endCxn id="21" idx="0"/>
          </p:cNvCxnSpPr>
          <p:nvPr/>
        </p:nvCxnSpPr>
        <p:spPr bwMode="auto">
          <a:xfrm rot="10800000" flipV="1">
            <a:off x="6273800" y="5100638"/>
            <a:ext cx="190500" cy="41910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/>
          </a:ln>
        </p:spPr>
      </p:cxnSp>
      <p:sp>
        <p:nvSpPr>
          <p:cNvPr id="34" name="Freeform 33"/>
          <p:cNvSpPr>
            <a:spLocks noChangeArrowheads="1"/>
          </p:cNvSpPr>
          <p:nvPr/>
        </p:nvSpPr>
        <p:spPr bwMode="auto">
          <a:xfrm>
            <a:off x="5257800" y="4724400"/>
            <a:ext cx="2019300" cy="1519238"/>
          </a:xfrm>
          <a:custGeom>
            <a:avLst/>
            <a:gdLst>
              <a:gd name="T0" fmla="*/ 461468 w 2019045"/>
              <a:gd name="T1" fmla="*/ 76195 h 1519261"/>
              <a:gd name="T2" fmla="*/ 529247 w 2019045"/>
              <a:gd name="T3" fmla="*/ 42329 h 1519261"/>
              <a:gd name="T4" fmla="*/ 605497 w 2019045"/>
              <a:gd name="T5" fmla="*/ 25400 h 1519261"/>
              <a:gd name="T6" fmla="*/ 639383 w 2019045"/>
              <a:gd name="T7" fmla="*/ 16934 h 1519261"/>
              <a:gd name="T8" fmla="*/ 664798 w 2019045"/>
              <a:gd name="T9" fmla="*/ 8467 h 1519261"/>
              <a:gd name="T10" fmla="*/ 732577 w 2019045"/>
              <a:gd name="T11" fmla="*/ 0 h 1519261"/>
              <a:gd name="T12" fmla="*/ 1639080 w 2019045"/>
              <a:gd name="T13" fmla="*/ 8467 h 1519261"/>
              <a:gd name="T14" fmla="*/ 1664495 w 2019045"/>
              <a:gd name="T15" fmla="*/ 16934 h 1519261"/>
              <a:gd name="T16" fmla="*/ 1732273 w 2019045"/>
              <a:gd name="T17" fmla="*/ 33862 h 1519261"/>
              <a:gd name="T18" fmla="*/ 1791575 w 2019045"/>
              <a:gd name="T19" fmla="*/ 59262 h 1519261"/>
              <a:gd name="T20" fmla="*/ 1859353 w 2019045"/>
              <a:gd name="T21" fmla="*/ 76195 h 1519261"/>
              <a:gd name="T22" fmla="*/ 1876297 w 2019045"/>
              <a:gd name="T23" fmla="*/ 93129 h 1519261"/>
              <a:gd name="T24" fmla="*/ 1935598 w 2019045"/>
              <a:gd name="T25" fmla="*/ 110057 h 1519261"/>
              <a:gd name="T26" fmla="*/ 1952545 w 2019045"/>
              <a:gd name="T27" fmla="*/ 126990 h 1519261"/>
              <a:gd name="T28" fmla="*/ 1977962 w 2019045"/>
              <a:gd name="T29" fmla="*/ 143924 h 1519261"/>
              <a:gd name="T30" fmla="*/ 2003377 w 2019045"/>
              <a:gd name="T31" fmla="*/ 194719 h 1519261"/>
              <a:gd name="T32" fmla="*/ 2020320 w 2019045"/>
              <a:gd name="T33" fmla="*/ 431765 h 1519261"/>
              <a:gd name="T34" fmla="*/ 2011848 w 2019045"/>
              <a:gd name="T35" fmla="*/ 618022 h 1519261"/>
              <a:gd name="T36" fmla="*/ 1994905 w 2019045"/>
              <a:gd name="T37" fmla="*/ 668817 h 1519261"/>
              <a:gd name="T38" fmla="*/ 1969490 w 2019045"/>
              <a:gd name="T39" fmla="*/ 745012 h 1519261"/>
              <a:gd name="T40" fmla="*/ 1952545 w 2019045"/>
              <a:gd name="T41" fmla="*/ 795807 h 1519261"/>
              <a:gd name="T42" fmla="*/ 1944071 w 2019045"/>
              <a:gd name="T43" fmla="*/ 821207 h 1519261"/>
              <a:gd name="T44" fmla="*/ 1927127 w 2019045"/>
              <a:gd name="T45" fmla="*/ 888930 h 1519261"/>
              <a:gd name="T46" fmla="*/ 1901712 w 2019045"/>
              <a:gd name="T47" fmla="*/ 965125 h 1519261"/>
              <a:gd name="T48" fmla="*/ 1884768 w 2019045"/>
              <a:gd name="T49" fmla="*/ 1015925 h 1519261"/>
              <a:gd name="T50" fmla="*/ 1859353 w 2019045"/>
              <a:gd name="T51" fmla="*/ 1092120 h 1519261"/>
              <a:gd name="T52" fmla="*/ 1723802 w 2019045"/>
              <a:gd name="T53" fmla="*/ 1286839 h 1519261"/>
              <a:gd name="T54" fmla="*/ 1706858 w 2019045"/>
              <a:gd name="T55" fmla="*/ 1320700 h 1519261"/>
              <a:gd name="T56" fmla="*/ 1664495 w 2019045"/>
              <a:gd name="T57" fmla="*/ 1363029 h 1519261"/>
              <a:gd name="T58" fmla="*/ 1613665 w 2019045"/>
              <a:gd name="T59" fmla="*/ 1396895 h 1519261"/>
              <a:gd name="T60" fmla="*/ 1588250 w 2019045"/>
              <a:gd name="T61" fmla="*/ 1413829 h 1519261"/>
              <a:gd name="T62" fmla="*/ 1554358 w 2019045"/>
              <a:gd name="T63" fmla="*/ 1439224 h 1519261"/>
              <a:gd name="T64" fmla="*/ 1469642 w 2019045"/>
              <a:gd name="T65" fmla="*/ 1456157 h 1519261"/>
              <a:gd name="T66" fmla="*/ 1393392 w 2019045"/>
              <a:gd name="T67" fmla="*/ 1481557 h 1519261"/>
              <a:gd name="T68" fmla="*/ 1367977 w 2019045"/>
              <a:gd name="T69" fmla="*/ 1498485 h 1519261"/>
              <a:gd name="T70" fmla="*/ 1291727 w 2019045"/>
              <a:gd name="T71" fmla="*/ 1506952 h 1519261"/>
              <a:gd name="T72" fmla="*/ 1249368 w 2019045"/>
              <a:gd name="T73" fmla="*/ 1515419 h 1519261"/>
              <a:gd name="T74" fmla="*/ 478412 w 2019045"/>
              <a:gd name="T75" fmla="*/ 1278372 h 1519261"/>
              <a:gd name="T76" fmla="*/ 266615 w 2019045"/>
              <a:gd name="T77" fmla="*/ 1210644 h 1519261"/>
              <a:gd name="T78" fmla="*/ 241195 w 2019045"/>
              <a:gd name="T79" fmla="*/ 1193710 h 1519261"/>
              <a:gd name="T80" fmla="*/ 198837 w 2019045"/>
              <a:gd name="T81" fmla="*/ 1142915 h 1519261"/>
              <a:gd name="T82" fmla="*/ 173422 w 2019045"/>
              <a:gd name="T83" fmla="*/ 1117515 h 1519261"/>
              <a:gd name="T84" fmla="*/ 139535 w 2019045"/>
              <a:gd name="T85" fmla="*/ 1058254 h 1519261"/>
              <a:gd name="T86" fmla="*/ 114115 w 2019045"/>
              <a:gd name="T87" fmla="*/ 1032854 h 1519261"/>
              <a:gd name="T88" fmla="*/ 88700 w 2019045"/>
              <a:gd name="T89" fmla="*/ 998992 h 1519261"/>
              <a:gd name="T90" fmla="*/ 29398 w 2019045"/>
              <a:gd name="T91" fmla="*/ 948197 h 1519261"/>
              <a:gd name="T92" fmla="*/ 37870 w 2019045"/>
              <a:gd name="T93" fmla="*/ 719612 h 1519261"/>
              <a:gd name="T94" fmla="*/ 46342 w 2019045"/>
              <a:gd name="T95" fmla="*/ 694217 h 1519261"/>
              <a:gd name="T96" fmla="*/ 63285 w 2019045"/>
              <a:gd name="T97" fmla="*/ 668817 h 1519261"/>
              <a:gd name="T98" fmla="*/ 71757 w 2019045"/>
              <a:gd name="T99" fmla="*/ 643417 h 1519261"/>
              <a:gd name="T100" fmla="*/ 139535 w 2019045"/>
              <a:gd name="T101" fmla="*/ 558760 h 1519261"/>
              <a:gd name="T102" fmla="*/ 164950 w 2019045"/>
              <a:gd name="T103" fmla="*/ 533360 h 1519261"/>
              <a:gd name="T104" fmla="*/ 190365 w 2019045"/>
              <a:gd name="T105" fmla="*/ 507960 h 1519261"/>
              <a:gd name="T106" fmla="*/ 207308 w 2019045"/>
              <a:gd name="T107" fmla="*/ 482565 h 151926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019045"/>
              <a:gd name="T163" fmla="*/ 0 h 1519261"/>
              <a:gd name="T164" fmla="*/ 2019045 w 2019045"/>
              <a:gd name="T165" fmla="*/ 1519261 h 1519261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019045" h="1519261">
                <a:moveTo>
                  <a:pt x="461178" y="76200"/>
                </a:moveTo>
                <a:cubicBezTo>
                  <a:pt x="483756" y="64911"/>
                  <a:pt x="504423" y="48457"/>
                  <a:pt x="528912" y="42334"/>
                </a:cubicBezTo>
                <a:cubicBezTo>
                  <a:pt x="611466" y="21694"/>
                  <a:pt x="508420" y="46887"/>
                  <a:pt x="605112" y="25400"/>
                </a:cubicBezTo>
                <a:cubicBezTo>
                  <a:pt x="616471" y="22876"/>
                  <a:pt x="627790" y="20131"/>
                  <a:pt x="638978" y="16934"/>
                </a:cubicBezTo>
                <a:cubicBezTo>
                  <a:pt x="647559" y="14482"/>
                  <a:pt x="655597" y="10064"/>
                  <a:pt x="664378" y="8467"/>
                </a:cubicBezTo>
                <a:cubicBezTo>
                  <a:pt x="686765" y="4397"/>
                  <a:pt x="709534" y="2822"/>
                  <a:pt x="732112" y="0"/>
                </a:cubicBezTo>
                <a:lnTo>
                  <a:pt x="1638045" y="8467"/>
                </a:lnTo>
                <a:cubicBezTo>
                  <a:pt x="1646968" y="8629"/>
                  <a:pt x="1654835" y="14586"/>
                  <a:pt x="1663445" y="16934"/>
                </a:cubicBezTo>
                <a:cubicBezTo>
                  <a:pt x="1685897" y="23057"/>
                  <a:pt x="1710362" y="23459"/>
                  <a:pt x="1731178" y="33867"/>
                </a:cubicBezTo>
                <a:cubicBezTo>
                  <a:pt x="1758929" y="47742"/>
                  <a:pt x="1763040" y="51793"/>
                  <a:pt x="1790445" y="59267"/>
                </a:cubicBezTo>
                <a:cubicBezTo>
                  <a:pt x="1812897" y="65390"/>
                  <a:pt x="1858178" y="76200"/>
                  <a:pt x="1858178" y="76200"/>
                </a:cubicBezTo>
                <a:cubicBezTo>
                  <a:pt x="1863823" y="81845"/>
                  <a:pt x="1868267" y="89027"/>
                  <a:pt x="1875112" y="93134"/>
                </a:cubicBezTo>
                <a:cubicBezTo>
                  <a:pt x="1883784" y="98337"/>
                  <a:pt x="1928057" y="108487"/>
                  <a:pt x="1934378" y="110067"/>
                </a:cubicBezTo>
                <a:cubicBezTo>
                  <a:pt x="1940023" y="115711"/>
                  <a:pt x="1945079" y="122013"/>
                  <a:pt x="1951312" y="127000"/>
                </a:cubicBezTo>
                <a:cubicBezTo>
                  <a:pt x="1959258" y="133357"/>
                  <a:pt x="1969517" y="136739"/>
                  <a:pt x="1976712" y="143934"/>
                </a:cubicBezTo>
                <a:cubicBezTo>
                  <a:pt x="1993124" y="160347"/>
                  <a:pt x="1995226" y="174076"/>
                  <a:pt x="2002112" y="194734"/>
                </a:cubicBezTo>
                <a:cubicBezTo>
                  <a:pt x="2018241" y="291516"/>
                  <a:pt x="2019045" y="283868"/>
                  <a:pt x="2019045" y="431800"/>
                </a:cubicBezTo>
                <a:cubicBezTo>
                  <a:pt x="2019045" y="493953"/>
                  <a:pt x="2017199" y="556268"/>
                  <a:pt x="2010578" y="618067"/>
                </a:cubicBezTo>
                <a:cubicBezTo>
                  <a:pt x="2008676" y="635815"/>
                  <a:pt x="1999289" y="651934"/>
                  <a:pt x="1993645" y="668867"/>
                </a:cubicBezTo>
                <a:lnTo>
                  <a:pt x="1968245" y="745067"/>
                </a:lnTo>
                <a:lnTo>
                  <a:pt x="1951312" y="795867"/>
                </a:lnTo>
                <a:cubicBezTo>
                  <a:pt x="1948490" y="804334"/>
                  <a:pt x="1945010" y="812609"/>
                  <a:pt x="1942845" y="821267"/>
                </a:cubicBezTo>
                <a:cubicBezTo>
                  <a:pt x="1937201" y="843845"/>
                  <a:pt x="1933271" y="866922"/>
                  <a:pt x="1925912" y="889000"/>
                </a:cubicBezTo>
                <a:lnTo>
                  <a:pt x="1900512" y="965200"/>
                </a:lnTo>
                <a:cubicBezTo>
                  <a:pt x="1894867" y="982133"/>
                  <a:pt x="1887907" y="998683"/>
                  <a:pt x="1883578" y="1016000"/>
                </a:cubicBezTo>
                <a:cubicBezTo>
                  <a:pt x="1877712" y="1039465"/>
                  <a:pt x="1871224" y="1071907"/>
                  <a:pt x="1858178" y="1092200"/>
                </a:cubicBezTo>
                <a:cubicBezTo>
                  <a:pt x="1815419" y="1158714"/>
                  <a:pt x="1766574" y="1221142"/>
                  <a:pt x="1722712" y="1286934"/>
                </a:cubicBezTo>
                <a:cubicBezTo>
                  <a:pt x="1715711" y="1297436"/>
                  <a:pt x="1713527" y="1310837"/>
                  <a:pt x="1705778" y="1320800"/>
                </a:cubicBezTo>
                <a:cubicBezTo>
                  <a:pt x="1693526" y="1336552"/>
                  <a:pt x="1677556" y="1349023"/>
                  <a:pt x="1663445" y="1363134"/>
                </a:cubicBezTo>
                <a:cubicBezTo>
                  <a:pt x="1631735" y="1394844"/>
                  <a:pt x="1649404" y="1384748"/>
                  <a:pt x="1612645" y="1397000"/>
                </a:cubicBezTo>
                <a:cubicBezTo>
                  <a:pt x="1604178" y="1402645"/>
                  <a:pt x="1595525" y="1408019"/>
                  <a:pt x="1587245" y="1413934"/>
                </a:cubicBezTo>
                <a:cubicBezTo>
                  <a:pt x="1575762" y="1422136"/>
                  <a:pt x="1565630" y="1432333"/>
                  <a:pt x="1553378" y="1439334"/>
                </a:cubicBezTo>
                <a:cubicBezTo>
                  <a:pt x="1533677" y="1450591"/>
                  <a:pt x="1481736" y="1454406"/>
                  <a:pt x="1468712" y="1456267"/>
                </a:cubicBezTo>
                <a:cubicBezTo>
                  <a:pt x="1354790" y="1513226"/>
                  <a:pt x="1523821" y="1432426"/>
                  <a:pt x="1392512" y="1481667"/>
                </a:cubicBezTo>
                <a:cubicBezTo>
                  <a:pt x="1382984" y="1485240"/>
                  <a:pt x="1376984" y="1496132"/>
                  <a:pt x="1367112" y="1498600"/>
                </a:cubicBezTo>
                <a:cubicBezTo>
                  <a:pt x="1342319" y="1504798"/>
                  <a:pt x="1316211" y="1503453"/>
                  <a:pt x="1290912" y="1507067"/>
                </a:cubicBezTo>
                <a:cubicBezTo>
                  <a:pt x="1276666" y="1509102"/>
                  <a:pt x="1262689" y="1512712"/>
                  <a:pt x="1248578" y="1515534"/>
                </a:cubicBezTo>
                <a:cubicBezTo>
                  <a:pt x="920346" y="1482709"/>
                  <a:pt x="1223070" y="1519261"/>
                  <a:pt x="478112" y="1278467"/>
                </a:cubicBezTo>
                <a:cubicBezTo>
                  <a:pt x="367278" y="1242642"/>
                  <a:pt x="348785" y="1251905"/>
                  <a:pt x="266445" y="1210734"/>
                </a:cubicBezTo>
                <a:cubicBezTo>
                  <a:pt x="257344" y="1206183"/>
                  <a:pt x="248240" y="1200995"/>
                  <a:pt x="241045" y="1193800"/>
                </a:cubicBezTo>
                <a:cubicBezTo>
                  <a:pt x="225459" y="1178214"/>
                  <a:pt x="213356" y="1159475"/>
                  <a:pt x="198712" y="1143000"/>
                </a:cubicBezTo>
                <a:cubicBezTo>
                  <a:pt x="190757" y="1134051"/>
                  <a:pt x="180179" y="1127409"/>
                  <a:pt x="173312" y="1117600"/>
                </a:cubicBezTo>
                <a:cubicBezTo>
                  <a:pt x="160264" y="1098960"/>
                  <a:pt x="152493" y="1076974"/>
                  <a:pt x="139445" y="1058334"/>
                </a:cubicBezTo>
                <a:cubicBezTo>
                  <a:pt x="132578" y="1048525"/>
                  <a:pt x="121837" y="1042025"/>
                  <a:pt x="114045" y="1032934"/>
                </a:cubicBezTo>
                <a:cubicBezTo>
                  <a:pt x="104862" y="1022220"/>
                  <a:pt x="97937" y="1009687"/>
                  <a:pt x="88645" y="999067"/>
                </a:cubicBezTo>
                <a:cubicBezTo>
                  <a:pt x="59901" y="966217"/>
                  <a:pt x="60210" y="968821"/>
                  <a:pt x="29378" y="948267"/>
                </a:cubicBezTo>
                <a:cubicBezTo>
                  <a:pt x="0" y="860127"/>
                  <a:pt x="15752" y="918503"/>
                  <a:pt x="37845" y="719667"/>
                </a:cubicBezTo>
                <a:cubicBezTo>
                  <a:pt x="38831" y="710797"/>
                  <a:pt x="42321" y="702249"/>
                  <a:pt x="46312" y="694267"/>
                </a:cubicBezTo>
                <a:cubicBezTo>
                  <a:pt x="50863" y="685166"/>
                  <a:pt x="58694" y="677968"/>
                  <a:pt x="63245" y="668867"/>
                </a:cubicBezTo>
                <a:cubicBezTo>
                  <a:pt x="67236" y="660885"/>
                  <a:pt x="67378" y="651269"/>
                  <a:pt x="71712" y="643467"/>
                </a:cubicBezTo>
                <a:cubicBezTo>
                  <a:pt x="98414" y="595403"/>
                  <a:pt x="103754" y="594491"/>
                  <a:pt x="139445" y="558800"/>
                </a:cubicBezTo>
                <a:lnTo>
                  <a:pt x="164845" y="533400"/>
                </a:lnTo>
                <a:lnTo>
                  <a:pt x="190245" y="508000"/>
                </a:lnTo>
                <a:cubicBezTo>
                  <a:pt x="199604" y="479923"/>
                  <a:pt x="189787" y="482600"/>
                  <a:pt x="207178" y="482600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5" name="Freeform 34"/>
          <p:cNvSpPr>
            <a:spLocks noChangeArrowheads="1"/>
          </p:cNvSpPr>
          <p:nvPr/>
        </p:nvSpPr>
        <p:spPr bwMode="auto">
          <a:xfrm>
            <a:off x="6096000" y="3640138"/>
            <a:ext cx="592138" cy="398462"/>
          </a:xfrm>
          <a:custGeom>
            <a:avLst/>
            <a:gdLst>
              <a:gd name="T0" fmla="*/ 0 w 465764"/>
              <a:gd name="T1" fmla="*/ 181256 h 356659"/>
              <a:gd name="T2" fmla="*/ 644148 w 465764"/>
              <a:gd name="T3" fmla="*/ 16772 h 356659"/>
              <a:gd name="T4" fmla="*/ 1395656 w 465764"/>
              <a:gd name="T5" fmla="*/ 33219 h 356659"/>
              <a:gd name="T6" fmla="*/ 1503016 w 465764"/>
              <a:gd name="T7" fmla="*/ 49670 h 356659"/>
              <a:gd name="T8" fmla="*/ 1860873 w 465764"/>
              <a:gd name="T9" fmla="*/ 181256 h 356659"/>
              <a:gd name="T10" fmla="*/ 1932445 w 465764"/>
              <a:gd name="T11" fmla="*/ 230599 h 356659"/>
              <a:gd name="T12" fmla="*/ 1968234 w 465764"/>
              <a:gd name="T13" fmla="*/ 312839 h 356659"/>
              <a:gd name="T14" fmla="*/ 1932445 w 465764"/>
              <a:gd name="T15" fmla="*/ 493773 h 356659"/>
              <a:gd name="T16" fmla="*/ 1825087 w 465764"/>
              <a:gd name="T17" fmla="*/ 543118 h 356659"/>
              <a:gd name="T18" fmla="*/ 1610371 w 465764"/>
              <a:gd name="T19" fmla="*/ 576013 h 356659"/>
              <a:gd name="T20" fmla="*/ 1216727 w 465764"/>
              <a:gd name="T21" fmla="*/ 608907 h 356659"/>
              <a:gd name="T22" fmla="*/ 715719 w 465764"/>
              <a:gd name="T23" fmla="*/ 658254 h 356659"/>
              <a:gd name="T24" fmla="*/ 465219 w 465764"/>
              <a:gd name="T25" fmla="*/ 691150 h 3566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65764"/>
              <a:gd name="T40" fmla="*/ 0 h 356659"/>
              <a:gd name="T41" fmla="*/ 465764 w 465764"/>
              <a:gd name="T42" fmla="*/ 356659 h 3566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65764" h="356659">
                <a:moveTo>
                  <a:pt x="0" y="93300"/>
                </a:moveTo>
                <a:cubicBezTo>
                  <a:pt x="46645" y="55983"/>
                  <a:pt x="86839" y="18274"/>
                  <a:pt x="152400" y="8633"/>
                </a:cubicBezTo>
                <a:cubicBezTo>
                  <a:pt x="211102" y="0"/>
                  <a:pt x="270933" y="14278"/>
                  <a:pt x="330200" y="17100"/>
                </a:cubicBezTo>
                <a:cubicBezTo>
                  <a:pt x="338667" y="19922"/>
                  <a:pt x="347798" y="21233"/>
                  <a:pt x="355600" y="25567"/>
                </a:cubicBezTo>
                <a:cubicBezTo>
                  <a:pt x="379578" y="38888"/>
                  <a:pt x="423472" y="68107"/>
                  <a:pt x="440267" y="93300"/>
                </a:cubicBezTo>
                <a:lnTo>
                  <a:pt x="457200" y="118700"/>
                </a:lnTo>
                <a:cubicBezTo>
                  <a:pt x="460022" y="132811"/>
                  <a:pt x="465667" y="146643"/>
                  <a:pt x="465667" y="161033"/>
                </a:cubicBezTo>
                <a:cubicBezTo>
                  <a:pt x="465667" y="192206"/>
                  <a:pt x="465764" y="224194"/>
                  <a:pt x="457200" y="254167"/>
                </a:cubicBezTo>
                <a:cubicBezTo>
                  <a:pt x="453911" y="265680"/>
                  <a:pt x="442267" y="273752"/>
                  <a:pt x="431800" y="279567"/>
                </a:cubicBezTo>
                <a:cubicBezTo>
                  <a:pt x="416197" y="288235"/>
                  <a:pt x="398316" y="292171"/>
                  <a:pt x="381000" y="296500"/>
                </a:cubicBezTo>
                <a:cubicBezTo>
                  <a:pt x="327773" y="309807"/>
                  <a:pt x="358653" y="303321"/>
                  <a:pt x="287867" y="313433"/>
                </a:cubicBezTo>
                <a:cubicBezTo>
                  <a:pt x="215481" y="337563"/>
                  <a:pt x="254779" y="328153"/>
                  <a:pt x="169333" y="338833"/>
                </a:cubicBezTo>
                <a:cubicBezTo>
                  <a:pt x="115856" y="356659"/>
                  <a:pt x="136382" y="355767"/>
                  <a:pt x="110067" y="355767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638800" y="3886201"/>
            <a:ext cx="4300538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Computing A</a:t>
            </a:r>
            <a:r>
              <a:rPr kumimoji="1" lang="en-US" sz="2600" baseline="300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r</a:t>
            </a:r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 is a bad idea:</a:t>
            </a:r>
          </a:p>
          <a:p>
            <a:pPr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High memory requirements,</a:t>
            </a:r>
            <a:b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</a:br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expensive!</a:t>
            </a:r>
            <a:b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</a:br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34" grpId="0" animBg="1"/>
      <p:bldP spid="34" grpId="1" animBg="1"/>
      <p:bldP spid="35" grpId="0" animBg="1"/>
      <p:bldP spid="35" grpId="1" animBg="1"/>
      <p:bldP spid="2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Content Placeholder 4"/>
          <p:cNvSpPr>
            <a:spLocks noGrp="1"/>
          </p:cNvSpPr>
          <p:nvPr>
            <p:ph sz="quarter" idx="1"/>
          </p:nvPr>
        </p:nvSpPr>
        <p:spPr>
          <a:xfrm>
            <a:off x="1825625" y="1527175"/>
            <a:ext cx="8504238" cy="45720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en-US" u="sng" dirty="0"/>
              <a:t>Theorem </a:t>
            </a:r>
          </a:p>
          <a:p>
            <a:pPr eaLnBrk="1" hangingPunct="1">
              <a:buFont typeface="Wingdings 2" pitchFamily="18" charset="2"/>
              <a:buNone/>
            </a:pPr>
            <a:endParaRPr lang="en-US" dirty="0"/>
          </a:p>
          <a:p>
            <a:pPr eaLnBrk="1" hangingPunct="1">
              <a:buFont typeface="Wingdings 2" pitchFamily="18" charset="2"/>
              <a:buNone/>
            </a:pPr>
            <a:endParaRPr lang="en-US" dirty="0"/>
          </a:p>
          <a:p>
            <a:pPr eaLnBrk="1" hangingPunct="1">
              <a:buFont typeface="Wingdings 2" pitchFamily="18" charset="2"/>
              <a:buNone/>
            </a:pPr>
            <a:endParaRPr lang="en-US" dirty="0"/>
          </a:p>
          <a:p>
            <a:pPr eaLnBrk="1" hangingPunct="1">
              <a:buFont typeface="Wingdings 2" pitchFamily="18" charset="2"/>
              <a:buNone/>
            </a:pPr>
            <a:r>
              <a:rPr lang="el-GR" i="1" dirty="0"/>
              <a:t>δ(</a:t>
            </a:r>
            <a:r>
              <a:rPr lang="en-US" i="1" dirty="0"/>
              <a:t>G)</a:t>
            </a:r>
            <a:r>
              <a:rPr lang="en-US" dirty="0"/>
              <a:t>  =  # triangles in graph </a:t>
            </a:r>
            <a:r>
              <a:rPr lang="en-US" i="1" dirty="0"/>
              <a:t>G(V,E)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i="1" dirty="0"/>
              <a:t>                            = </a:t>
            </a:r>
            <a:r>
              <a:rPr lang="en-US" dirty="0"/>
              <a:t>eigenvalues of adjacency matrix </a:t>
            </a:r>
            <a:r>
              <a:rPr lang="en-US" i="1" dirty="0"/>
              <a:t>A</a:t>
            </a:r>
          </a:p>
          <a:p>
            <a:pPr eaLnBrk="1" hangingPunct="1">
              <a:buFont typeface="Wingdings 2" pitchFamily="18" charset="2"/>
              <a:buNone/>
            </a:pPr>
            <a:endParaRPr lang="en-US" i="1" dirty="0"/>
          </a:p>
          <a:p>
            <a:pPr eaLnBrk="1" hangingPunct="1">
              <a:buFont typeface="Wingdings 2" pitchFamily="18" charset="2"/>
              <a:buNone/>
            </a:pPr>
            <a:r>
              <a:rPr lang="en-US" dirty="0"/>
              <a:t>                       </a:t>
            </a: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4419601" y="2057400"/>
          <a:ext cx="270192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Equation" r:id="rId4" imgW="901440" imgH="431640" progId="Equation.3">
                  <p:embed/>
                </p:oleObj>
              </mc:Choice>
              <mc:Fallback>
                <p:oleObj name="Equation" r:id="rId4" imgW="901440" imgH="431640" progId="Equation.3">
                  <p:embed/>
                  <p:pic>
                    <p:nvPicPr>
                      <p:cNvPr id="92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1" y="2057400"/>
                        <a:ext cx="2701925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1828800" y="4419600"/>
          <a:ext cx="2959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1" name="Equation" r:id="rId6" imgW="1041120" imgH="241200" progId="Equation.3">
                  <p:embed/>
                </p:oleObj>
              </mc:Choice>
              <mc:Fallback>
                <p:oleObj name="Equation" r:id="rId6" imgW="1041120" imgH="241200" progId="Equation.3">
                  <p:embed/>
                  <p:pic>
                    <p:nvPicPr>
                      <p:cNvPr id="92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419600"/>
                        <a:ext cx="29591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Theorem [EigenTriangle]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Laplacian</a:t>
            </a:r>
          </a:p>
        </p:txBody>
      </p:sp>
      <p:pic>
        <p:nvPicPr>
          <p:cNvPr id="41988" name="Picture 6" descr="laplacian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1447801"/>
            <a:ext cx="6781800" cy="207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TextBox 9"/>
          <p:cNvSpPr txBox="1">
            <a:spLocks noChangeArrowheads="1"/>
          </p:cNvSpPr>
          <p:nvPr/>
        </p:nvSpPr>
        <p:spPr bwMode="auto">
          <a:xfrm>
            <a:off x="5486400" y="4419600"/>
            <a:ext cx="17145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L= D-A=</a:t>
            </a:r>
          </a:p>
        </p:txBody>
      </p:sp>
      <p:pic>
        <p:nvPicPr>
          <p:cNvPr id="41990" name="Picture 10" descr="laplacian_example_1_matrix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3125" y="3951289"/>
            <a:ext cx="3386138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2743200" y="41910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2133600" y="51816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3276600" y="51816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3810000" y="36576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4</a:t>
            </a:r>
          </a:p>
        </p:txBody>
      </p:sp>
      <p:cxnSp>
        <p:nvCxnSpPr>
          <p:cNvPr id="14" name="Straight Connector 13"/>
          <p:cNvCxnSpPr>
            <a:stCxn id="10" idx="3"/>
            <a:endCxn id="11" idx="7"/>
          </p:cNvCxnSpPr>
          <p:nvPr/>
        </p:nvCxnSpPr>
        <p:spPr>
          <a:xfrm rot="5400000">
            <a:off x="2268539" y="4706939"/>
            <a:ext cx="720725" cy="3397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2" idx="2"/>
            <a:endCxn id="11" idx="6"/>
          </p:cNvCxnSpPr>
          <p:nvPr/>
        </p:nvCxnSpPr>
        <p:spPr>
          <a:xfrm rot="10800000">
            <a:off x="2514600" y="5372100"/>
            <a:ext cx="7620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5"/>
            <a:endCxn id="12" idx="1"/>
          </p:cNvCxnSpPr>
          <p:nvPr/>
        </p:nvCxnSpPr>
        <p:spPr>
          <a:xfrm rot="16200000" flipH="1">
            <a:off x="2840039" y="4745039"/>
            <a:ext cx="720725" cy="2635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3" idx="3"/>
            <a:endCxn id="10" idx="6"/>
          </p:cNvCxnSpPr>
          <p:nvPr/>
        </p:nvCxnSpPr>
        <p:spPr>
          <a:xfrm rot="5400000">
            <a:off x="3295651" y="3811588"/>
            <a:ext cx="398462" cy="741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99" name="Freeform 17"/>
          <p:cNvSpPr>
            <a:spLocks noChangeArrowheads="1"/>
          </p:cNvSpPr>
          <p:nvPr/>
        </p:nvSpPr>
        <p:spPr bwMode="auto">
          <a:xfrm>
            <a:off x="5930901" y="4919664"/>
            <a:ext cx="366713" cy="592137"/>
          </a:xfrm>
          <a:custGeom>
            <a:avLst/>
            <a:gdLst>
              <a:gd name="T0" fmla="*/ 0 w 367828"/>
              <a:gd name="T1" fmla="*/ 592091 h 592183"/>
              <a:gd name="T2" fmla="*/ 103870 w 367828"/>
              <a:gd name="T3" fmla="*/ 548554 h 592183"/>
              <a:gd name="T4" fmla="*/ 138494 w 367828"/>
              <a:gd name="T5" fmla="*/ 522432 h 592183"/>
              <a:gd name="T6" fmla="*/ 225053 w 367828"/>
              <a:gd name="T7" fmla="*/ 417945 h 592183"/>
              <a:gd name="T8" fmla="*/ 251020 w 367828"/>
              <a:gd name="T9" fmla="*/ 383117 h 592183"/>
              <a:gd name="T10" fmla="*/ 285644 w 367828"/>
              <a:gd name="T11" fmla="*/ 356995 h 592183"/>
              <a:gd name="T12" fmla="*/ 320266 w 367828"/>
              <a:gd name="T13" fmla="*/ 278630 h 592183"/>
              <a:gd name="T14" fmla="*/ 328923 w 367828"/>
              <a:gd name="T15" fmla="*/ 243802 h 592183"/>
              <a:gd name="T16" fmla="*/ 346234 w 367828"/>
              <a:gd name="T17" fmla="*/ 191558 h 592183"/>
              <a:gd name="T18" fmla="*/ 354891 w 367828"/>
              <a:gd name="T19" fmla="*/ 121902 h 592183"/>
              <a:gd name="T20" fmla="*/ 363546 w 367828"/>
              <a:gd name="T21" fmla="*/ 87072 h 592183"/>
              <a:gd name="T22" fmla="*/ 363546 w 367828"/>
              <a:gd name="T23" fmla="*/ 0 h 59218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367828"/>
              <a:gd name="T37" fmla="*/ 0 h 592183"/>
              <a:gd name="T38" fmla="*/ 367828 w 367828"/>
              <a:gd name="T39" fmla="*/ 592183 h 59218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367828" h="592183">
                <a:moveTo>
                  <a:pt x="0" y="592183"/>
                </a:moveTo>
                <a:cubicBezTo>
                  <a:pt x="72172" y="568125"/>
                  <a:pt x="61595" y="579289"/>
                  <a:pt x="104503" y="548640"/>
                </a:cubicBezTo>
                <a:cubicBezTo>
                  <a:pt x="116314" y="540204"/>
                  <a:pt x="128317" y="531960"/>
                  <a:pt x="139337" y="522514"/>
                </a:cubicBezTo>
                <a:cubicBezTo>
                  <a:pt x="172068" y="494459"/>
                  <a:pt x="203047" y="448399"/>
                  <a:pt x="226423" y="418011"/>
                </a:cubicBezTo>
                <a:cubicBezTo>
                  <a:pt x="235273" y="406507"/>
                  <a:pt x="240938" y="391886"/>
                  <a:pt x="252549" y="383177"/>
                </a:cubicBezTo>
                <a:lnTo>
                  <a:pt x="287383" y="357051"/>
                </a:lnTo>
                <a:cubicBezTo>
                  <a:pt x="302558" y="326701"/>
                  <a:pt x="311097" y="312034"/>
                  <a:pt x="322217" y="278674"/>
                </a:cubicBezTo>
                <a:cubicBezTo>
                  <a:pt x="326002" y="267319"/>
                  <a:pt x="327487" y="255304"/>
                  <a:pt x="330926" y="243840"/>
                </a:cubicBezTo>
                <a:cubicBezTo>
                  <a:pt x="336202" y="226255"/>
                  <a:pt x="348343" y="191588"/>
                  <a:pt x="348343" y="191588"/>
                </a:cubicBezTo>
                <a:cubicBezTo>
                  <a:pt x="351246" y="168365"/>
                  <a:pt x="353205" y="145005"/>
                  <a:pt x="357052" y="121920"/>
                </a:cubicBezTo>
                <a:cubicBezTo>
                  <a:pt x="359020" y="110114"/>
                  <a:pt x="364907" y="99024"/>
                  <a:pt x="365760" y="87086"/>
                </a:cubicBezTo>
                <a:cubicBezTo>
                  <a:pt x="367828" y="58131"/>
                  <a:pt x="365760" y="29029"/>
                  <a:pt x="365760" y="0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2000" name="TextBox 18"/>
          <p:cNvSpPr txBox="1">
            <a:spLocks noChangeArrowheads="1"/>
          </p:cNvSpPr>
          <p:nvPr/>
        </p:nvSpPr>
        <p:spPr bwMode="auto">
          <a:xfrm>
            <a:off x="4191001" y="5562601"/>
            <a:ext cx="34528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Diagonal matrix, d</a:t>
            </a:r>
            <a:r>
              <a:rPr kumimoji="1" lang="en-US" sz="2600" baseline="-250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ii</a:t>
            </a:r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=d</a:t>
            </a:r>
            <a:r>
              <a:rPr kumimoji="1" lang="en-US" sz="2600" baseline="-250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i</a:t>
            </a:r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4690CF-8318-47BD-9229-2A3CE7A4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Shortest Path in Computer Networks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7EC30-6217-4A23-9FBA-C8C91F21F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For each packet, a router/switch needs to find a shortest path to deliver the packet to the destination</a:t>
            </a:r>
          </a:p>
          <a:p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Distance Vector (DV)</a:t>
            </a:r>
          </a:p>
          <a:p>
            <a:pPr lvl="1"/>
            <a:r>
              <a:rPr lang="en-US" altLang="zh-CN" dirty="0"/>
              <a:t>based on </a:t>
            </a:r>
            <a:r>
              <a:rPr lang="en-US" altLang="zh-CN" dirty="0">
                <a:solidFill>
                  <a:srgbClr val="0070C0"/>
                </a:solidFill>
              </a:rPr>
              <a:t>Bellman-Ford</a:t>
            </a:r>
          </a:p>
          <a:p>
            <a:pPr lvl="1"/>
            <a:r>
              <a:rPr lang="en-US" altLang="zh-CN" dirty="0"/>
              <a:t>Since 1970~</a:t>
            </a:r>
          </a:p>
          <a:p>
            <a:pPr lvl="1"/>
            <a:r>
              <a:rPr lang="en-US" altLang="zh-CN" dirty="0"/>
              <a:t>Become </a:t>
            </a:r>
            <a:r>
              <a:rPr lang="en-US" altLang="zh-CN" dirty="0">
                <a:solidFill>
                  <a:srgbClr val="FF0000"/>
                </a:solidFill>
              </a:rPr>
              <a:t>great again </a:t>
            </a:r>
            <a:r>
              <a:rPr lang="en-US" altLang="zh-CN" dirty="0"/>
              <a:t>since 2000~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OSPF</a:t>
            </a:r>
          </a:p>
          <a:p>
            <a:pPr lvl="1"/>
            <a:r>
              <a:rPr lang="en-US" altLang="zh-CN" dirty="0"/>
              <a:t>based on </a:t>
            </a:r>
            <a:r>
              <a:rPr lang="en-US" altLang="zh-CN" dirty="0">
                <a:solidFill>
                  <a:srgbClr val="0070C0"/>
                </a:solidFill>
              </a:rPr>
              <a:t>Dijkstra’s Algorithm</a:t>
            </a:r>
          </a:p>
          <a:p>
            <a:pPr lvl="1"/>
            <a:r>
              <a:rPr lang="en-US" altLang="zh-CN" dirty="0"/>
              <a:t>Since 1980~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6B5528-1276-4A73-9AE0-BCAD2CD27C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grpSp>
        <p:nvGrpSpPr>
          <p:cNvPr id="182" name="Group 1">
            <a:extLst>
              <a:ext uri="{FF2B5EF4-FFF2-40B4-BE49-F238E27FC236}">
                <a16:creationId xmlns:a16="http://schemas.microsoft.com/office/drawing/2014/main" id="{0385A541-A053-48B9-9BAD-146915E68E8D}"/>
              </a:ext>
            </a:extLst>
          </p:cNvPr>
          <p:cNvGrpSpPr/>
          <p:nvPr/>
        </p:nvGrpSpPr>
        <p:grpSpPr>
          <a:xfrm>
            <a:off x="7312726" y="2852936"/>
            <a:ext cx="4269674" cy="3213720"/>
            <a:chOff x="76200" y="1454889"/>
            <a:chExt cx="4080945" cy="2850411"/>
          </a:xfrm>
        </p:grpSpPr>
        <p:sp>
          <p:nvSpPr>
            <p:cNvPr id="183" name="Oval 2">
              <a:extLst>
                <a:ext uri="{FF2B5EF4-FFF2-40B4-BE49-F238E27FC236}">
                  <a16:creationId xmlns:a16="http://schemas.microsoft.com/office/drawing/2014/main" id="{6EAD67F0-DD00-4D77-BA29-42F2E50DBF91}"/>
                </a:ext>
              </a:extLst>
            </p:cNvPr>
            <p:cNvSpPr/>
            <p:nvPr/>
          </p:nvSpPr>
          <p:spPr>
            <a:xfrm>
              <a:off x="2580797" y="2003676"/>
              <a:ext cx="1529839" cy="118784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184" name="Oval 3">
              <a:extLst>
                <a:ext uri="{FF2B5EF4-FFF2-40B4-BE49-F238E27FC236}">
                  <a16:creationId xmlns:a16="http://schemas.microsoft.com/office/drawing/2014/main" id="{387604CB-8F49-49B4-85E8-F729AA5BC3E9}"/>
                </a:ext>
              </a:extLst>
            </p:cNvPr>
            <p:cNvSpPr/>
            <p:nvPr/>
          </p:nvSpPr>
          <p:spPr>
            <a:xfrm>
              <a:off x="848464" y="2003677"/>
              <a:ext cx="1138725" cy="90782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800" b="1" dirty="0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185" name="Oval 4">
              <a:extLst>
                <a:ext uri="{FF2B5EF4-FFF2-40B4-BE49-F238E27FC236}">
                  <a16:creationId xmlns:a16="http://schemas.microsoft.com/office/drawing/2014/main" id="{D9E16378-C1A8-4680-9412-BB620E382C08}"/>
                </a:ext>
              </a:extLst>
            </p:cNvPr>
            <p:cNvSpPr/>
            <p:nvPr/>
          </p:nvSpPr>
          <p:spPr>
            <a:xfrm>
              <a:off x="713731" y="3243368"/>
              <a:ext cx="1604399" cy="106193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800" b="1" dirty="0">
                <a:solidFill>
                  <a:prstClr val="white"/>
                </a:solidFill>
                <a:latin typeface="Corbel"/>
              </a:endParaRPr>
            </a:p>
          </p:txBody>
        </p:sp>
        <p:grpSp>
          <p:nvGrpSpPr>
            <p:cNvPr id="186" name="Group 46">
              <a:extLst>
                <a:ext uri="{FF2B5EF4-FFF2-40B4-BE49-F238E27FC236}">
                  <a16:creationId xmlns:a16="http://schemas.microsoft.com/office/drawing/2014/main" id="{AE8CDB92-C20B-43F9-B098-B00F9D7E4C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3190" y="1598101"/>
              <a:ext cx="481371" cy="421199"/>
              <a:chOff x="1056" y="1920"/>
              <a:chExt cx="384" cy="336"/>
            </a:xfrm>
          </p:grpSpPr>
          <p:sp>
            <p:nvSpPr>
              <p:cNvPr id="314" name="AutoShape 47">
                <a:extLst>
                  <a:ext uri="{FF2B5EF4-FFF2-40B4-BE49-F238E27FC236}">
                    <a16:creationId xmlns:a16="http://schemas.microsoft.com/office/drawing/2014/main" id="{70E72930-913A-4079-B346-DD2513D21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315" name="Rectangle 48">
                <a:extLst>
                  <a:ext uri="{FF2B5EF4-FFF2-40B4-BE49-F238E27FC236}">
                    <a16:creationId xmlns:a16="http://schemas.microsoft.com/office/drawing/2014/main" id="{A27963F4-A90F-43B2-B217-49CA2EDF7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316" name="Line 49">
                <a:extLst>
                  <a:ext uri="{FF2B5EF4-FFF2-40B4-BE49-F238E27FC236}">
                    <a16:creationId xmlns:a16="http://schemas.microsoft.com/office/drawing/2014/main" id="{E182EED6-7987-4DDC-8B57-9622380CE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317" name="Line 50">
                <a:extLst>
                  <a:ext uri="{FF2B5EF4-FFF2-40B4-BE49-F238E27FC236}">
                    <a16:creationId xmlns:a16="http://schemas.microsoft.com/office/drawing/2014/main" id="{9F0478B9-9AEC-4C97-9431-883B002463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318" name="Line 51">
                <a:extLst>
                  <a:ext uri="{FF2B5EF4-FFF2-40B4-BE49-F238E27FC236}">
                    <a16:creationId xmlns:a16="http://schemas.microsoft.com/office/drawing/2014/main" id="{28A1FB49-2F34-48C6-97F5-B196786B8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319" name="Line 52">
                <a:extLst>
                  <a:ext uri="{FF2B5EF4-FFF2-40B4-BE49-F238E27FC236}">
                    <a16:creationId xmlns:a16="http://schemas.microsoft.com/office/drawing/2014/main" id="{E47A471F-08A9-4CC7-A60B-9E7E971A4C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87" name="Group 46">
              <a:extLst>
                <a:ext uri="{FF2B5EF4-FFF2-40B4-BE49-F238E27FC236}">
                  <a16:creationId xmlns:a16="http://schemas.microsoft.com/office/drawing/2014/main" id="{211B539E-C78B-49B8-9E8A-6A2A081437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723" y="2131501"/>
              <a:ext cx="481371" cy="421199"/>
              <a:chOff x="1056" y="1920"/>
              <a:chExt cx="384" cy="336"/>
            </a:xfrm>
          </p:grpSpPr>
          <p:sp>
            <p:nvSpPr>
              <p:cNvPr id="308" name="AutoShape 47">
                <a:extLst>
                  <a:ext uri="{FF2B5EF4-FFF2-40B4-BE49-F238E27FC236}">
                    <a16:creationId xmlns:a16="http://schemas.microsoft.com/office/drawing/2014/main" id="{55E29F26-5058-4287-90F6-9A44DC472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309" name="Rectangle 48">
                <a:extLst>
                  <a:ext uri="{FF2B5EF4-FFF2-40B4-BE49-F238E27FC236}">
                    <a16:creationId xmlns:a16="http://schemas.microsoft.com/office/drawing/2014/main" id="{2D9879FA-F886-4909-A1CF-6E5E29833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310" name="Line 49">
                <a:extLst>
                  <a:ext uri="{FF2B5EF4-FFF2-40B4-BE49-F238E27FC236}">
                    <a16:creationId xmlns:a16="http://schemas.microsoft.com/office/drawing/2014/main" id="{4A200E6C-4967-4590-ACA7-65B5CCB71C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311" name="Line 50">
                <a:extLst>
                  <a:ext uri="{FF2B5EF4-FFF2-40B4-BE49-F238E27FC236}">
                    <a16:creationId xmlns:a16="http://schemas.microsoft.com/office/drawing/2014/main" id="{EDD7E14F-63F3-445B-94DF-0F56EE6971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312" name="Line 51">
                <a:extLst>
                  <a:ext uri="{FF2B5EF4-FFF2-40B4-BE49-F238E27FC236}">
                    <a16:creationId xmlns:a16="http://schemas.microsoft.com/office/drawing/2014/main" id="{20C845B6-AEE0-4381-80B6-47100F88AE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313" name="Line 52">
                <a:extLst>
                  <a:ext uri="{FF2B5EF4-FFF2-40B4-BE49-F238E27FC236}">
                    <a16:creationId xmlns:a16="http://schemas.microsoft.com/office/drawing/2014/main" id="{1E4C31FE-5925-4E11-AED8-AE852F3CEF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88" name="Group 46">
              <a:extLst>
                <a:ext uri="{FF2B5EF4-FFF2-40B4-BE49-F238E27FC236}">
                  <a16:creationId xmlns:a16="http://schemas.microsoft.com/office/drawing/2014/main" id="{6BAE9444-4A9B-487E-B055-4504B1D41D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390" y="2628900"/>
              <a:ext cx="481371" cy="421199"/>
              <a:chOff x="1056" y="1920"/>
              <a:chExt cx="384" cy="336"/>
            </a:xfrm>
          </p:grpSpPr>
          <p:sp>
            <p:nvSpPr>
              <p:cNvPr id="302" name="AutoShape 47">
                <a:extLst>
                  <a:ext uri="{FF2B5EF4-FFF2-40B4-BE49-F238E27FC236}">
                    <a16:creationId xmlns:a16="http://schemas.microsoft.com/office/drawing/2014/main" id="{7C88138C-7C49-499E-99F2-533F97FEF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303" name="Rectangle 48">
                <a:extLst>
                  <a:ext uri="{FF2B5EF4-FFF2-40B4-BE49-F238E27FC236}">
                    <a16:creationId xmlns:a16="http://schemas.microsoft.com/office/drawing/2014/main" id="{C8A5404D-A0AF-4606-97B7-088D5FCEF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304" name="Line 49">
                <a:extLst>
                  <a:ext uri="{FF2B5EF4-FFF2-40B4-BE49-F238E27FC236}">
                    <a16:creationId xmlns:a16="http://schemas.microsoft.com/office/drawing/2014/main" id="{EF108E5B-EAF3-49F5-B837-004B7E7A9E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305" name="Line 50">
                <a:extLst>
                  <a:ext uri="{FF2B5EF4-FFF2-40B4-BE49-F238E27FC236}">
                    <a16:creationId xmlns:a16="http://schemas.microsoft.com/office/drawing/2014/main" id="{45731B86-1FFA-4E4D-BA3B-FC9886390A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306" name="Line 51">
                <a:extLst>
                  <a:ext uri="{FF2B5EF4-FFF2-40B4-BE49-F238E27FC236}">
                    <a16:creationId xmlns:a16="http://schemas.microsoft.com/office/drawing/2014/main" id="{8A8119E5-0B21-439D-9E36-8ECBB0DB5D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307" name="Line 52">
                <a:extLst>
                  <a:ext uri="{FF2B5EF4-FFF2-40B4-BE49-F238E27FC236}">
                    <a16:creationId xmlns:a16="http://schemas.microsoft.com/office/drawing/2014/main" id="{F9D6495F-0838-43AD-91B9-96084EEB90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89" name="Group 46">
              <a:extLst>
                <a:ext uri="{FF2B5EF4-FFF2-40B4-BE49-F238E27FC236}">
                  <a16:creationId xmlns:a16="http://schemas.microsoft.com/office/drawing/2014/main" id="{B0FD15EC-5443-4DC2-A36B-2094587731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5561" y="1511300"/>
              <a:ext cx="481371" cy="421199"/>
              <a:chOff x="1056" y="1920"/>
              <a:chExt cx="384" cy="336"/>
            </a:xfrm>
          </p:grpSpPr>
          <p:sp>
            <p:nvSpPr>
              <p:cNvPr id="296" name="AutoShape 47">
                <a:extLst>
                  <a:ext uri="{FF2B5EF4-FFF2-40B4-BE49-F238E27FC236}">
                    <a16:creationId xmlns:a16="http://schemas.microsoft.com/office/drawing/2014/main" id="{B38DB002-A1F9-4494-B675-2D1E87238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97" name="Rectangle 48">
                <a:extLst>
                  <a:ext uri="{FF2B5EF4-FFF2-40B4-BE49-F238E27FC236}">
                    <a16:creationId xmlns:a16="http://schemas.microsoft.com/office/drawing/2014/main" id="{3ACA3EF4-ABC4-447B-944A-5789FA14EE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98" name="Line 49">
                <a:extLst>
                  <a:ext uri="{FF2B5EF4-FFF2-40B4-BE49-F238E27FC236}">
                    <a16:creationId xmlns:a16="http://schemas.microsoft.com/office/drawing/2014/main" id="{C4EFD8C4-FC60-4F84-96EC-CEED80A7CB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99" name="Line 50">
                <a:extLst>
                  <a:ext uri="{FF2B5EF4-FFF2-40B4-BE49-F238E27FC236}">
                    <a16:creationId xmlns:a16="http://schemas.microsoft.com/office/drawing/2014/main" id="{8EB8C6B6-8D23-4558-AFB5-726B8894D2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300" name="Line 51">
                <a:extLst>
                  <a:ext uri="{FF2B5EF4-FFF2-40B4-BE49-F238E27FC236}">
                    <a16:creationId xmlns:a16="http://schemas.microsoft.com/office/drawing/2014/main" id="{C74F2734-EE1A-4473-89F6-0E4271EE1B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301" name="Line 52">
                <a:extLst>
                  <a:ext uri="{FF2B5EF4-FFF2-40B4-BE49-F238E27FC236}">
                    <a16:creationId xmlns:a16="http://schemas.microsoft.com/office/drawing/2014/main" id="{615C573F-8120-49D7-81EA-62F11D9B3D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90" name="Group 46">
              <a:extLst>
                <a:ext uri="{FF2B5EF4-FFF2-40B4-BE49-F238E27FC236}">
                  <a16:creationId xmlns:a16="http://schemas.microsoft.com/office/drawing/2014/main" id="{A96D07CA-BF53-46EE-B9D6-6AA74110BD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39561" y="1454889"/>
              <a:ext cx="481371" cy="421199"/>
              <a:chOff x="1056" y="1920"/>
              <a:chExt cx="384" cy="336"/>
            </a:xfrm>
          </p:grpSpPr>
          <p:sp>
            <p:nvSpPr>
              <p:cNvPr id="290" name="AutoShape 47">
                <a:extLst>
                  <a:ext uri="{FF2B5EF4-FFF2-40B4-BE49-F238E27FC236}">
                    <a16:creationId xmlns:a16="http://schemas.microsoft.com/office/drawing/2014/main" id="{5F2D7C3F-B763-45D1-93BA-D8BB5101E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91" name="Rectangle 48">
                <a:extLst>
                  <a:ext uri="{FF2B5EF4-FFF2-40B4-BE49-F238E27FC236}">
                    <a16:creationId xmlns:a16="http://schemas.microsoft.com/office/drawing/2014/main" id="{1A6691B1-05F8-4E1E-A6C1-4B707ABEF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92" name="Line 49">
                <a:extLst>
                  <a:ext uri="{FF2B5EF4-FFF2-40B4-BE49-F238E27FC236}">
                    <a16:creationId xmlns:a16="http://schemas.microsoft.com/office/drawing/2014/main" id="{2705B2E7-E30D-4672-BBA1-35BB00128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93" name="Line 50">
                <a:extLst>
                  <a:ext uri="{FF2B5EF4-FFF2-40B4-BE49-F238E27FC236}">
                    <a16:creationId xmlns:a16="http://schemas.microsoft.com/office/drawing/2014/main" id="{C7B45A9F-DEE5-4652-B101-7C82CEE2D0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94" name="Line 51">
                <a:extLst>
                  <a:ext uri="{FF2B5EF4-FFF2-40B4-BE49-F238E27FC236}">
                    <a16:creationId xmlns:a16="http://schemas.microsoft.com/office/drawing/2014/main" id="{D2B732DE-2F21-4F49-A721-FF8E1EB2F2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95" name="Line 52">
                <a:extLst>
                  <a:ext uri="{FF2B5EF4-FFF2-40B4-BE49-F238E27FC236}">
                    <a16:creationId xmlns:a16="http://schemas.microsoft.com/office/drawing/2014/main" id="{3583BC12-CFC2-4FD9-80D4-38AD7E193C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91" name="Group 46">
              <a:extLst>
                <a:ext uri="{FF2B5EF4-FFF2-40B4-BE49-F238E27FC236}">
                  <a16:creationId xmlns:a16="http://schemas.microsoft.com/office/drawing/2014/main" id="{485F2B93-70BA-47BA-89B7-86C2D9A160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" y="3787125"/>
              <a:ext cx="481371" cy="421199"/>
              <a:chOff x="1056" y="1920"/>
              <a:chExt cx="384" cy="336"/>
            </a:xfrm>
          </p:grpSpPr>
          <p:sp>
            <p:nvSpPr>
              <p:cNvPr id="284" name="AutoShape 47">
                <a:extLst>
                  <a:ext uri="{FF2B5EF4-FFF2-40B4-BE49-F238E27FC236}">
                    <a16:creationId xmlns:a16="http://schemas.microsoft.com/office/drawing/2014/main" id="{E0941293-3532-44F2-9810-549CAC7F1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85" name="Rectangle 48">
                <a:extLst>
                  <a:ext uri="{FF2B5EF4-FFF2-40B4-BE49-F238E27FC236}">
                    <a16:creationId xmlns:a16="http://schemas.microsoft.com/office/drawing/2014/main" id="{8CF1F766-4C2F-4471-BD76-82304803A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86" name="Line 49">
                <a:extLst>
                  <a:ext uri="{FF2B5EF4-FFF2-40B4-BE49-F238E27FC236}">
                    <a16:creationId xmlns:a16="http://schemas.microsoft.com/office/drawing/2014/main" id="{154CFC5E-8BE2-4BED-9CD4-4889EFEE00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87" name="Line 50">
                <a:extLst>
                  <a:ext uri="{FF2B5EF4-FFF2-40B4-BE49-F238E27FC236}">
                    <a16:creationId xmlns:a16="http://schemas.microsoft.com/office/drawing/2014/main" id="{0B07C6A0-2FF2-409E-B392-8E125AE196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88" name="Line 51">
                <a:extLst>
                  <a:ext uri="{FF2B5EF4-FFF2-40B4-BE49-F238E27FC236}">
                    <a16:creationId xmlns:a16="http://schemas.microsoft.com/office/drawing/2014/main" id="{78ED1169-EDE6-4FF6-B491-C7AB5FFDD2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89" name="Line 52">
                <a:extLst>
                  <a:ext uri="{FF2B5EF4-FFF2-40B4-BE49-F238E27FC236}">
                    <a16:creationId xmlns:a16="http://schemas.microsoft.com/office/drawing/2014/main" id="{379F54AD-B226-48E2-AC49-2610DAB1C0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92" name="Group 46">
              <a:extLst>
                <a:ext uri="{FF2B5EF4-FFF2-40B4-BE49-F238E27FC236}">
                  <a16:creationId xmlns:a16="http://schemas.microsoft.com/office/drawing/2014/main" id="{FBA6F29C-A7A5-4D5C-90D8-350B133243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5790" y="3866100"/>
              <a:ext cx="481371" cy="421199"/>
              <a:chOff x="1056" y="1920"/>
              <a:chExt cx="384" cy="336"/>
            </a:xfrm>
          </p:grpSpPr>
          <p:sp>
            <p:nvSpPr>
              <p:cNvPr id="278" name="AutoShape 47">
                <a:extLst>
                  <a:ext uri="{FF2B5EF4-FFF2-40B4-BE49-F238E27FC236}">
                    <a16:creationId xmlns:a16="http://schemas.microsoft.com/office/drawing/2014/main" id="{4F026578-ED25-40FC-A0B7-5FEB55E61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79" name="Rectangle 48">
                <a:extLst>
                  <a:ext uri="{FF2B5EF4-FFF2-40B4-BE49-F238E27FC236}">
                    <a16:creationId xmlns:a16="http://schemas.microsoft.com/office/drawing/2014/main" id="{1C1FE71B-356F-44E3-B239-0AA49D58A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80" name="Line 49">
                <a:extLst>
                  <a:ext uri="{FF2B5EF4-FFF2-40B4-BE49-F238E27FC236}">
                    <a16:creationId xmlns:a16="http://schemas.microsoft.com/office/drawing/2014/main" id="{AF3766BB-E396-4B51-A692-0FEAE8EC64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81" name="Line 50">
                <a:extLst>
                  <a:ext uri="{FF2B5EF4-FFF2-40B4-BE49-F238E27FC236}">
                    <a16:creationId xmlns:a16="http://schemas.microsoft.com/office/drawing/2014/main" id="{21BEFAC5-82FC-4DD6-8F5B-CA1D27D396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82" name="Line 51">
                <a:extLst>
                  <a:ext uri="{FF2B5EF4-FFF2-40B4-BE49-F238E27FC236}">
                    <a16:creationId xmlns:a16="http://schemas.microsoft.com/office/drawing/2014/main" id="{7833C853-96D8-4D66-A7B1-9CB5767D2D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83" name="Line 52">
                <a:extLst>
                  <a:ext uri="{FF2B5EF4-FFF2-40B4-BE49-F238E27FC236}">
                    <a16:creationId xmlns:a16="http://schemas.microsoft.com/office/drawing/2014/main" id="{178C797C-A4AE-44AE-B782-418FBDBE4C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93" name="Group 46">
              <a:extLst>
                <a:ext uri="{FF2B5EF4-FFF2-40B4-BE49-F238E27FC236}">
                  <a16:creationId xmlns:a16="http://schemas.microsoft.com/office/drawing/2014/main" id="{67E7BACA-8348-4429-82D2-FD9BC9F9C6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6932" y="2685739"/>
              <a:ext cx="481371" cy="421199"/>
              <a:chOff x="1056" y="1920"/>
              <a:chExt cx="384" cy="336"/>
            </a:xfrm>
          </p:grpSpPr>
          <p:sp>
            <p:nvSpPr>
              <p:cNvPr id="272" name="AutoShape 47">
                <a:extLst>
                  <a:ext uri="{FF2B5EF4-FFF2-40B4-BE49-F238E27FC236}">
                    <a16:creationId xmlns:a16="http://schemas.microsoft.com/office/drawing/2014/main" id="{1FB080F8-46E8-49C5-8D77-FAC1A3804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73" name="Rectangle 48">
                <a:extLst>
                  <a:ext uri="{FF2B5EF4-FFF2-40B4-BE49-F238E27FC236}">
                    <a16:creationId xmlns:a16="http://schemas.microsoft.com/office/drawing/2014/main" id="{655A1776-1534-46AA-B92E-FC9A4BF0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74" name="Line 49">
                <a:extLst>
                  <a:ext uri="{FF2B5EF4-FFF2-40B4-BE49-F238E27FC236}">
                    <a16:creationId xmlns:a16="http://schemas.microsoft.com/office/drawing/2014/main" id="{B1191088-CA8D-4ABA-BF4E-F8C1724D82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75" name="Line 50">
                <a:extLst>
                  <a:ext uri="{FF2B5EF4-FFF2-40B4-BE49-F238E27FC236}">
                    <a16:creationId xmlns:a16="http://schemas.microsoft.com/office/drawing/2014/main" id="{609C833B-C588-40C1-B55E-220F5E31ED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76" name="Line 51">
                <a:extLst>
                  <a:ext uri="{FF2B5EF4-FFF2-40B4-BE49-F238E27FC236}">
                    <a16:creationId xmlns:a16="http://schemas.microsoft.com/office/drawing/2014/main" id="{90369202-EC7C-4AAE-9DEA-8D7B044D7A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77" name="Line 52">
                <a:extLst>
                  <a:ext uri="{FF2B5EF4-FFF2-40B4-BE49-F238E27FC236}">
                    <a16:creationId xmlns:a16="http://schemas.microsoft.com/office/drawing/2014/main" id="{6E44FD52-19A0-40E2-AB89-8366BC8F98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94" name="Group 46">
              <a:extLst>
                <a:ext uri="{FF2B5EF4-FFF2-40B4-BE49-F238E27FC236}">
                  <a16:creationId xmlns:a16="http://schemas.microsoft.com/office/drawing/2014/main" id="{4E3546A4-F7BB-4371-A154-1B93A79A5E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0932" y="3289300"/>
              <a:ext cx="481371" cy="421199"/>
              <a:chOff x="1056" y="1920"/>
              <a:chExt cx="384" cy="336"/>
            </a:xfrm>
          </p:grpSpPr>
          <p:sp>
            <p:nvSpPr>
              <p:cNvPr id="266" name="AutoShape 47">
                <a:extLst>
                  <a:ext uri="{FF2B5EF4-FFF2-40B4-BE49-F238E27FC236}">
                    <a16:creationId xmlns:a16="http://schemas.microsoft.com/office/drawing/2014/main" id="{C5637FCA-CF76-485B-A1C9-39695FF01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67" name="Rectangle 48">
                <a:extLst>
                  <a:ext uri="{FF2B5EF4-FFF2-40B4-BE49-F238E27FC236}">
                    <a16:creationId xmlns:a16="http://schemas.microsoft.com/office/drawing/2014/main" id="{F45E4C1F-5969-4404-8E40-E68D3AA77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68" name="Line 49">
                <a:extLst>
                  <a:ext uri="{FF2B5EF4-FFF2-40B4-BE49-F238E27FC236}">
                    <a16:creationId xmlns:a16="http://schemas.microsoft.com/office/drawing/2014/main" id="{96D31A6B-3898-4799-BB4E-4D328F6E23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69" name="Line 50">
                <a:extLst>
                  <a:ext uri="{FF2B5EF4-FFF2-40B4-BE49-F238E27FC236}">
                    <a16:creationId xmlns:a16="http://schemas.microsoft.com/office/drawing/2014/main" id="{0355B3C4-7D8C-4046-AF39-A4B1C47C4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70" name="Line 51">
                <a:extLst>
                  <a:ext uri="{FF2B5EF4-FFF2-40B4-BE49-F238E27FC236}">
                    <a16:creationId xmlns:a16="http://schemas.microsoft.com/office/drawing/2014/main" id="{69C74A20-2C39-4C25-8425-259C56A6E0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71" name="Line 52">
                <a:extLst>
                  <a:ext uri="{FF2B5EF4-FFF2-40B4-BE49-F238E27FC236}">
                    <a16:creationId xmlns:a16="http://schemas.microsoft.com/office/drawing/2014/main" id="{9699E331-7C7C-4120-A77F-4616B03FBD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95" name="Group 46">
              <a:extLst>
                <a:ext uri="{FF2B5EF4-FFF2-40B4-BE49-F238E27FC236}">
                  <a16:creationId xmlns:a16="http://schemas.microsoft.com/office/drawing/2014/main" id="{153D1D6A-9523-45E4-B79B-B9DA3D3A73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5774" y="1519126"/>
              <a:ext cx="481371" cy="421199"/>
              <a:chOff x="1056" y="1920"/>
              <a:chExt cx="384" cy="336"/>
            </a:xfrm>
          </p:grpSpPr>
          <p:sp>
            <p:nvSpPr>
              <p:cNvPr id="260" name="AutoShape 47">
                <a:extLst>
                  <a:ext uri="{FF2B5EF4-FFF2-40B4-BE49-F238E27FC236}">
                    <a16:creationId xmlns:a16="http://schemas.microsoft.com/office/drawing/2014/main" id="{0276287C-AA39-4AFD-8F59-00285D6D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160"/>
                <a:ext cx="384" cy="96"/>
              </a:xfrm>
              <a:prstGeom prst="parallelogram">
                <a:avLst>
                  <a:gd name="adj" fmla="val 10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61" name="Rectangle 48">
                <a:extLst>
                  <a:ext uri="{FF2B5EF4-FFF2-40B4-BE49-F238E27FC236}">
                    <a16:creationId xmlns:a16="http://schemas.microsoft.com/office/drawing/2014/main" id="{33A0ABFC-2309-4362-8EB6-977DB5734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88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62" name="Line 49">
                <a:extLst>
                  <a:ext uri="{FF2B5EF4-FFF2-40B4-BE49-F238E27FC236}">
                    <a16:creationId xmlns:a16="http://schemas.microsoft.com/office/drawing/2014/main" id="{8EC58347-39E1-4826-9DDB-3CF32B706C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8" y="2178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63" name="Line 50">
                <a:extLst>
                  <a:ext uri="{FF2B5EF4-FFF2-40B4-BE49-F238E27FC236}">
                    <a16:creationId xmlns:a16="http://schemas.microsoft.com/office/drawing/2014/main" id="{A9C47399-ED33-4FA6-A6DC-59397834A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6" y="2193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64" name="Line 51">
                <a:extLst>
                  <a:ext uri="{FF2B5EF4-FFF2-40B4-BE49-F238E27FC236}">
                    <a16:creationId xmlns:a16="http://schemas.microsoft.com/office/drawing/2014/main" id="{7A7D4BCD-6D0C-4264-AC5E-66D7EF5E80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" y="2211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65" name="Line 52">
                <a:extLst>
                  <a:ext uri="{FF2B5EF4-FFF2-40B4-BE49-F238E27FC236}">
                    <a16:creationId xmlns:a16="http://schemas.microsoft.com/office/drawing/2014/main" id="{8B4BF101-348E-42A4-A9DD-2386DFDE5E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7" y="2229"/>
                <a:ext cx="2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96" name="Group 20">
              <a:extLst>
                <a:ext uri="{FF2B5EF4-FFF2-40B4-BE49-F238E27FC236}">
                  <a16:creationId xmlns:a16="http://schemas.microsoft.com/office/drawing/2014/main" id="{35199400-3757-48FE-B4DB-4CC791D923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3036" y="2320362"/>
              <a:ext cx="270227" cy="365377"/>
              <a:chOff x="1776" y="1020"/>
              <a:chExt cx="204" cy="276"/>
            </a:xfrm>
          </p:grpSpPr>
          <p:sp>
            <p:nvSpPr>
              <p:cNvPr id="258" name="Rectangle 21">
                <a:extLst>
                  <a:ext uri="{FF2B5EF4-FFF2-40B4-BE49-F238E27FC236}">
                    <a16:creationId xmlns:a16="http://schemas.microsoft.com/office/drawing/2014/main" id="{579BF91E-4866-4346-B9E9-F7780EE13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59" name="Line 22">
                <a:extLst>
                  <a:ext uri="{FF2B5EF4-FFF2-40B4-BE49-F238E27FC236}">
                    <a16:creationId xmlns:a16="http://schemas.microsoft.com/office/drawing/2014/main" id="{E564EC06-D774-4F43-912D-4D3A85EE2F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97" name="Group 20">
              <a:extLst>
                <a:ext uri="{FF2B5EF4-FFF2-40B4-BE49-F238E27FC236}">
                  <a16:creationId xmlns:a16="http://schemas.microsoft.com/office/drawing/2014/main" id="{054C8A1B-21B4-4B7B-9374-14472E3087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067" y="2212665"/>
              <a:ext cx="270227" cy="365377"/>
              <a:chOff x="1776" y="1020"/>
              <a:chExt cx="204" cy="276"/>
            </a:xfrm>
          </p:grpSpPr>
          <p:sp>
            <p:nvSpPr>
              <p:cNvPr id="256" name="Rectangle 21">
                <a:extLst>
                  <a:ext uri="{FF2B5EF4-FFF2-40B4-BE49-F238E27FC236}">
                    <a16:creationId xmlns:a16="http://schemas.microsoft.com/office/drawing/2014/main" id="{6CD89914-8553-4C1D-9111-035702E0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57" name="Line 22">
                <a:extLst>
                  <a:ext uri="{FF2B5EF4-FFF2-40B4-BE49-F238E27FC236}">
                    <a16:creationId xmlns:a16="http://schemas.microsoft.com/office/drawing/2014/main" id="{2866620D-B6BA-4707-A8F9-041863C7F4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98" name="Group 20">
              <a:extLst>
                <a:ext uri="{FF2B5EF4-FFF2-40B4-BE49-F238E27FC236}">
                  <a16:creationId xmlns:a16="http://schemas.microsoft.com/office/drawing/2014/main" id="{8C462984-259F-4275-B5E8-42DAE3EC92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6533" y="2247900"/>
              <a:ext cx="270227" cy="365377"/>
              <a:chOff x="1776" y="1020"/>
              <a:chExt cx="204" cy="276"/>
            </a:xfrm>
          </p:grpSpPr>
          <p:sp>
            <p:nvSpPr>
              <p:cNvPr id="254" name="Rectangle 21">
                <a:extLst>
                  <a:ext uri="{FF2B5EF4-FFF2-40B4-BE49-F238E27FC236}">
                    <a16:creationId xmlns:a16="http://schemas.microsoft.com/office/drawing/2014/main" id="{2ED038AE-DC0F-404E-81AA-90D191336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55" name="Line 22">
                <a:extLst>
                  <a:ext uri="{FF2B5EF4-FFF2-40B4-BE49-F238E27FC236}">
                    <a16:creationId xmlns:a16="http://schemas.microsoft.com/office/drawing/2014/main" id="{7008D136-71B3-418D-8DE4-01FB76D06D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199" name="Group 20">
              <a:extLst>
                <a:ext uri="{FF2B5EF4-FFF2-40B4-BE49-F238E27FC236}">
                  <a16:creationId xmlns:a16="http://schemas.microsoft.com/office/drawing/2014/main" id="{4D4639C2-3244-457F-8D6A-95665A2BB3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6961" y="2476500"/>
              <a:ext cx="270227" cy="365377"/>
              <a:chOff x="1776" y="1020"/>
              <a:chExt cx="204" cy="276"/>
            </a:xfrm>
          </p:grpSpPr>
          <p:sp>
            <p:nvSpPr>
              <p:cNvPr id="252" name="Rectangle 21">
                <a:extLst>
                  <a:ext uri="{FF2B5EF4-FFF2-40B4-BE49-F238E27FC236}">
                    <a16:creationId xmlns:a16="http://schemas.microsoft.com/office/drawing/2014/main" id="{FC3E5D2E-9790-4810-BBBB-96AF7F375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53" name="Line 22">
                <a:extLst>
                  <a:ext uri="{FF2B5EF4-FFF2-40B4-BE49-F238E27FC236}">
                    <a16:creationId xmlns:a16="http://schemas.microsoft.com/office/drawing/2014/main" id="{7F253FB4-944E-4CEA-9D56-A96BD6337F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200" name="Group 20">
              <a:extLst>
                <a:ext uri="{FF2B5EF4-FFF2-40B4-BE49-F238E27FC236}">
                  <a16:creationId xmlns:a16="http://schemas.microsoft.com/office/drawing/2014/main" id="{BB386748-D9B9-4BDA-A9ED-05CB4AA240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5356" y="3766923"/>
              <a:ext cx="270227" cy="365377"/>
              <a:chOff x="1776" y="1020"/>
              <a:chExt cx="204" cy="276"/>
            </a:xfrm>
          </p:grpSpPr>
          <p:sp>
            <p:nvSpPr>
              <p:cNvPr id="250" name="Rectangle 21">
                <a:extLst>
                  <a:ext uri="{FF2B5EF4-FFF2-40B4-BE49-F238E27FC236}">
                    <a16:creationId xmlns:a16="http://schemas.microsoft.com/office/drawing/2014/main" id="{F4F64022-7B26-4466-AFE0-C3436BA23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51" name="Line 22">
                <a:extLst>
                  <a:ext uri="{FF2B5EF4-FFF2-40B4-BE49-F238E27FC236}">
                    <a16:creationId xmlns:a16="http://schemas.microsoft.com/office/drawing/2014/main" id="{3A3FF7BA-471D-4215-A458-E0EA80B36C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201" name="Group 20">
              <a:extLst>
                <a:ext uri="{FF2B5EF4-FFF2-40B4-BE49-F238E27FC236}">
                  <a16:creationId xmlns:a16="http://schemas.microsoft.com/office/drawing/2014/main" id="{EBFC0523-8B42-482C-84DB-F9DA657C22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5024" y="3345122"/>
              <a:ext cx="270227" cy="365377"/>
              <a:chOff x="1776" y="1020"/>
              <a:chExt cx="204" cy="276"/>
            </a:xfrm>
          </p:grpSpPr>
          <p:sp>
            <p:nvSpPr>
              <p:cNvPr id="248" name="Rectangle 21">
                <a:extLst>
                  <a:ext uri="{FF2B5EF4-FFF2-40B4-BE49-F238E27FC236}">
                    <a16:creationId xmlns:a16="http://schemas.microsoft.com/office/drawing/2014/main" id="{B569853D-DE9E-4EBA-BE2C-ABB4FCBEB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49" name="Line 22">
                <a:extLst>
                  <a:ext uri="{FF2B5EF4-FFF2-40B4-BE49-F238E27FC236}">
                    <a16:creationId xmlns:a16="http://schemas.microsoft.com/office/drawing/2014/main" id="{7B53D3B4-E2D5-4C87-BF38-14069C4C5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202" name="Group 20">
              <a:extLst>
                <a:ext uri="{FF2B5EF4-FFF2-40B4-BE49-F238E27FC236}">
                  <a16:creationId xmlns:a16="http://schemas.microsoft.com/office/drawing/2014/main" id="{B5746822-514C-448A-BEBD-36E7C5B2A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0134" y="3266147"/>
              <a:ext cx="270227" cy="365377"/>
              <a:chOff x="1776" y="1020"/>
              <a:chExt cx="204" cy="276"/>
            </a:xfrm>
          </p:grpSpPr>
          <p:sp>
            <p:nvSpPr>
              <p:cNvPr id="246" name="Rectangle 21">
                <a:extLst>
                  <a:ext uri="{FF2B5EF4-FFF2-40B4-BE49-F238E27FC236}">
                    <a16:creationId xmlns:a16="http://schemas.microsoft.com/office/drawing/2014/main" id="{87E5FC6B-1842-46B6-B2B3-68B8E75C5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47" name="Line 22">
                <a:extLst>
                  <a:ext uri="{FF2B5EF4-FFF2-40B4-BE49-F238E27FC236}">
                    <a16:creationId xmlns:a16="http://schemas.microsoft.com/office/drawing/2014/main" id="{0E134066-4D24-4B2C-BFDE-567861EA78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203" name="Group 20">
              <a:extLst>
                <a:ext uri="{FF2B5EF4-FFF2-40B4-BE49-F238E27FC236}">
                  <a16:creationId xmlns:a16="http://schemas.microsoft.com/office/drawing/2014/main" id="{8FD4B898-B9FD-4A95-9279-0AEF94289E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7334" y="3619500"/>
              <a:ext cx="270227" cy="365377"/>
              <a:chOff x="1776" y="1020"/>
              <a:chExt cx="204" cy="276"/>
            </a:xfrm>
          </p:grpSpPr>
          <p:sp>
            <p:nvSpPr>
              <p:cNvPr id="244" name="Rectangle 21">
                <a:extLst>
                  <a:ext uri="{FF2B5EF4-FFF2-40B4-BE49-F238E27FC236}">
                    <a16:creationId xmlns:a16="http://schemas.microsoft.com/office/drawing/2014/main" id="{BB0F989E-31A6-4817-B207-1515AB810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45" name="Line 22">
                <a:extLst>
                  <a:ext uri="{FF2B5EF4-FFF2-40B4-BE49-F238E27FC236}">
                    <a16:creationId xmlns:a16="http://schemas.microsoft.com/office/drawing/2014/main" id="{21734649-4A96-4164-AB52-C732AA68E7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204" name="Group 20">
              <a:extLst>
                <a:ext uri="{FF2B5EF4-FFF2-40B4-BE49-F238E27FC236}">
                  <a16:creationId xmlns:a16="http://schemas.microsoft.com/office/drawing/2014/main" id="{6B467A3F-8C59-48D0-BCBF-2AFE27361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4207" y="2003677"/>
              <a:ext cx="270227" cy="365377"/>
              <a:chOff x="1776" y="1020"/>
              <a:chExt cx="204" cy="276"/>
            </a:xfrm>
          </p:grpSpPr>
          <p:sp>
            <p:nvSpPr>
              <p:cNvPr id="242" name="Rectangle 21">
                <a:extLst>
                  <a:ext uri="{FF2B5EF4-FFF2-40B4-BE49-F238E27FC236}">
                    <a16:creationId xmlns:a16="http://schemas.microsoft.com/office/drawing/2014/main" id="{A04E75B1-4CB7-4730-ADB2-101D7BC2A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43" name="Line 22">
                <a:extLst>
                  <a:ext uri="{FF2B5EF4-FFF2-40B4-BE49-F238E27FC236}">
                    <a16:creationId xmlns:a16="http://schemas.microsoft.com/office/drawing/2014/main" id="{F04B5BF9-4E2E-4C92-86D1-4F9496457C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205" name="Group 20">
              <a:extLst>
                <a:ext uri="{FF2B5EF4-FFF2-40B4-BE49-F238E27FC236}">
                  <a16:creationId xmlns:a16="http://schemas.microsoft.com/office/drawing/2014/main" id="{ADDF6493-5F64-4E18-8A53-27F5E32A50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0603" y="2029977"/>
              <a:ext cx="270227" cy="365377"/>
              <a:chOff x="1776" y="1020"/>
              <a:chExt cx="204" cy="276"/>
            </a:xfrm>
          </p:grpSpPr>
          <p:sp>
            <p:nvSpPr>
              <p:cNvPr id="240" name="Rectangle 21">
                <a:extLst>
                  <a:ext uri="{FF2B5EF4-FFF2-40B4-BE49-F238E27FC236}">
                    <a16:creationId xmlns:a16="http://schemas.microsoft.com/office/drawing/2014/main" id="{76D4CFC6-EF73-4663-887B-9DBB52B4C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41" name="Line 22">
                <a:extLst>
                  <a:ext uri="{FF2B5EF4-FFF2-40B4-BE49-F238E27FC236}">
                    <a16:creationId xmlns:a16="http://schemas.microsoft.com/office/drawing/2014/main" id="{B3732FD4-C0EF-436F-896D-03B2EC0394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206" name="Group 20">
              <a:extLst>
                <a:ext uri="{FF2B5EF4-FFF2-40B4-BE49-F238E27FC236}">
                  <a16:creationId xmlns:a16="http://schemas.microsoft.com/office/drawing/2014/main" id="{5DAA48A1-D599-4C01-B141-6822EA09DF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48796" y="2640021"/>
              <a:ext cx="270227" cy="365377"/>
              <a:chOff x="1776" y="1020"/>
              <a:chExt cx="204" cy="276"/>
            </a:xfrm>
          </p:grpSpPr>
          <p:sp>
            <p:nvSpPr>
              <p:cNvPr id="238" name="Rectangle 21">
                <a:extLst>
                  <a:ext uri="{FF2B5EF4-FFF2-40B4-BE49-F238E27FC236}">
                    <a16:creationId xmlns:a16="http://schemas.microsoft.com/office/drawing/2014/main" id="{60A7AEFF-F0AF-44B5-9763-7F3D994DE3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39" name="Line 22">
                <a:extLst>
                  <a:ext uri="{FF2B5EF4-FFF2-40B4-BE49-F238E27FC236}">
                    <a16:creationId xmlns:a16="http://schemas.microsoft.com/office/drawing/2014/main" id="{5E49EF44-C066-41FA-A450-6D9AA5EA54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grpSp>
          <p:nvGrpSpPr>
            <p:cNvPr id="207" name="Group 20">
              <a:extLst>
                <a:ext uri="{FF2B5EF4-FFF2-40B4-BE49-F238E27FC236}">
                  <a16:creationId xmlns:a16="http://schemas.microsoft.com/office/drawing/2014/main" id="{E201C434-32BF-4494-A010-C2BF8865DC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6445" y="2600828"/>
              <a:ext cx="270227" cy="365377"/>
              <a:chOff x="1776" y="1020"/>
              <a:chExt cx="204" cy="276"/>
            </a:xfrm>
          </p:grpSpPr>
          <p:sp>
            <p:nvSpPr>
              <p:cNvPr id="236" name="Rectangle 21">
                <a:extLst>
                  <a:ext uri="{FF2B5EF4-FFF2-40B4-BE49-F238E27FC236}">
                    <a16:creationId xmlns:a16="http://schemas.microsoft.com/office/drawing/2014/main" id="{2187A804-E699-4B62-AED4-8EAEBC780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1200"/>
                <a:ext cx="192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Wireframe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prstTxWarp prst="textNoShape">
                  <a:avLst/>
                </a:prstTxWarp>
                <a:flatTx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  <p:sp>
            <p:nvSpPr>
              <p:cNvPr id="237" name="Line 22">
                <a:extLst>
                  <a:ext uri="{FF2B5EF4-FFF2-40B4-BE49-F238E27FC236}">
                    <a16:creationId xmlns:a16="http://schemas.microsoft.com/office/drawing/2014/main" id="{E651580B-1529-4957-BB3B-0B0221B045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0" y="102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orbel"/>
                  <a:ea typeface="+mn-ea"/>
                </a:endParaRPr>
              </a:p>
            </p:txBody>
          </p:sp>
        </p:grpSp>
        <p:cxnSp>
          <p:nvCxnSpPr>
            <p:cNvPr id="208" name="Straight Connector 27">
              <a:extLst>
                <a:ext uri="{FF2B5EF4-FFF2-40B4-BE49-F238E27FC236}">
                  <a16:creationId xmlns:a16="http://schemas.microsoft.com/office/drawing/2014/main" id="{BC08105F-4F07-4F31-B377-4223BE708BB3}"/>
                </a:ext>
              </a:extLst>
            </p:cNvPr>
            <p:cNvCxnSpPr>
              <a:stCxn id="257" idx="1"/>
            </p:cNvCxnSpPr>
            <p:nvPr/>
          </p:nvCxnSpPr>
          <p:spPr>
            <a:xfrm rot="5400000">
              <a:off x="751895" y="2013960"/>
              <a:ext cx="219694" cy="617104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8">
              <a:extLst>
                <a:ext uri="{FF2B5EF4-FFF2-40B4-BE49-F238E27FC236}">
                  <a16:creationId xmlns:a16="http://schemas.microsoft.com/office/drawing/2014/main" id="{4F4875C4-CBB7-4B5E-B623-875949A50A44}"/>
                </a:ext>
              </a:extLst>
            </p:cNvPr>
            <p:cNvCxnSpPr>
              <a:stCxn id="257" idx="1"/>
            </p:cNvCxnSpPr>
            <p:nvPr/>
          </p:nvCxnSpPr>
          <p:spPr>
            <a:xfrm rot="5400000" flipH="1">
              <a:off x="945574" y="1987945"/>
              <a:ext cx="313708" cy="135733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9">
              <a:extLst>
                <a:ext uri="{FF2B5EF4-FFF2-40B4-BE49-F238E27FC236}">
                  <a16:creationId xmlns:a16="http://schemas.microsoft.com/office/drawing/2014/main" id="{6E96CF84-863A-456A-BFFA-ED11319FFE25}"/>
                </a:ext>
              </a:extLst>
            </p:cNvPr>
            <p:cNvCxnSpPr>
              <a:stCxn id="253" idx="1"/>
              <a:endCxn id="257" idx="1"/>
            </p:cNvCxnSpPr>
            <p:nvPr/>
          </p:nvCxnSpPr>
          <p:spPr>
            <a:xfrm rot="5400000" flipH="1">
              <a:off x="1181823" y="2201136"/>
              <a:ext cx="263835" cy="286894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30">
              <a:extLst>
                <a:ext uri="{FF2B5EF4-FFF2-40B4-BE49-F238E27FC236}">
                  <a16:creationId xmlns:a16="http://schemas.microsoft.com/office/drawing/2014/main" id="{393CE29F-D08B-406A-A0DC-AE59C285944B}"/>
                </a:ext>
              </a:extLst>
            </p:cNvPr>
            <p:cNvCxnSpPr>
              <a:stCxn id="255" idx="1"/>
              <a:endCxn id="253" idx="1"/>
            </p:cNvCxnSpPr>
            <p:nvPr/>
          </p:nvCxnSpPr>
          <p:spPr>
            <a:xfrm rot="5400000">
              <a:off x="1532674" y="2172414"/>
              <a:ext cx="228600" cy="37957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31">
              <a:extLst>
                <a:ext uri="{FF2B5EF4-FFF2-40B4-BE49-F238E27FC236}">
                  <a16:creationId xmlns:a16="http://schemas.microsoft.com/office/drawing/2014/main" id="{44B4BC8F-AC77-4D1D-9ED7-B79F460A363B}"/>
                </a:ext>
              </a:extLst>
            </p:cNvPr>
            <p:cNvCxnSpPr>
              <a:stCxn id="255" idx="1"/>
              <a:endCxn id="243" idx="1"/>
            </p:cNvCxnSpPr>
            <p:nvPr/>
          </p:nvCxnSpPr>
          <p:spPr>
            <a:xfrm rot="5400000" flipH="1">
              <a:off x="1573485" y="1984626"/>
              <a:ext cx="244223" cy="282326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32">
              <a:extLst>
                <a:ext uri="{FF2B5EF4-FFF2-40B4-BE49-F238E27FC236}">
                  <a16:creationId xmlns:a16="http://schemas.microsoft.com/office/drawing/2014/main" id="{DC920474-2625-4425-A4DA-77BBE52F44AD}"/>
                </a:ext>
              </a:extLst>
            </p:cNvPr>
            <p:cNvCxnSpPr>
              <a:stCxn id="296" idx="3"/>
              <a:endCxn id="243" idx="1"/>
            </p:cNvCxnSpPr>
            <p:nvPr/>
          </p:nvCxnSpPr>
          <p:spPr>
            <a:xfrm rot="5400000">
              <a:off x="1539666" y="1947268"/>
              <a:ext cx="71178" cy="41641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33">
              <a:extLst>
                <a:ext uri="{FF2B5EF4-FFF2-40B4-BE49-F238E27FC236}">
                  <a16:creationId xmlns:a16="http://schemas.microsoft.com/office/drawing/2014/main" id="{088667C5-E0F3-4A15-8991-4A43DF016DAC}"/>
                </a:ext>
              </a:extLst>
            </p:cNvPr>
            <p:cNvCxnSpPr>
              <a:stCxn id="253" idx="1"/>
            </p:cNvCxnSpPr>
            <p:nvPr/>
          </p:nvCxnSpPr>
          <p:spPr>
            <a:xfrm rot="5400000">
              <a:off x="866847" y="2339415"/>
              <a:ext cx="453256" cy="72742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34">
              <a:extLst>
                <a:ext uri="{FF2B5EF4-FFF2-40B4-BE49-F238E27FC236}">
                  <a16:creationId xmlns:a16="http://schemas.microsoft.com/office/drawing/2014/main" id="{A96D0DCC-488C-41A8-847D-C689D0E9E866}"/>
                </a:ext>
              </a:extLst>
            </p:cNvPr>
            <p:cNvCxnSpPr>
              <a:stCxn id="253" idx="1"/>
              <a:endCxn id="249" idx="1"/>
            </p:cNvCxnSpPr>
            <p:nvPr/>
          </p:nvCxnSpPr>
          <p:spPr>
            <a:xfrm rot="5400000">
              <a:off x="871909" y="2759843"/>
              <a:ext cx="868622" cy="30193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35">
              <a:extLst>
                <a:ext uri="{FF2B5EF4-FFF2-40B4-BE49-F238E27FC236}">
                  <a16:creationId xmlns:a16="http://schemas.microsoft.com/office/drawing/2014/main" id="{E2A69E8C-143D-4EF5-9EBD-C85AF7BA1B39}"/>
                </a:ext>
              </a:extLst>
            </p:cNvPr>
            <p:cNvCxnSpPr>
              <a:stCxn id="247" idx="1"/>
              <a:endCxn id="251" idx="1"/>
            </p:cNvCxnSpPr>
            <p:nvPr/>
          </p:nvCxnSpPr>
          <p:spPr>
            <a:xfrm rot="5400000">
              <a:off x="1292584" y="3339146"/>
              <a:ext cx="500776" cy="35477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36">
              <a:extLst>
                <a:ext uri="{FF2B5EF4-FFF2-40B4-BE49-F238E27FC236}">
                  <a16:creationId xmlns:a16="http://schemas.microsoft.com/office/drawing/2014/main" id="{18ECB45C-8691-47E3-A31C-ED64A36873CB}"/>
                </a:ext>
              </a:extLst>
            </p:cNvPr>
            <p:cNvCxnSpPr>
              <a:stCxn id="247" idx="1"/>
              <a:endCxn id="245" idx="1"/>
            </p:cNvCxnSpPr>
            <p:nvPr/>
          </p:nvCxnSpPr>
          <p:spPr>
            <a:xfrm rot="16200000" flipH="1">
              <a:off x="1772285" y="3214223"/>
              <a:ext cx="353353" cy="45720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37">
              <a:extLst>
                <a:ext uri="{FF2B5EF4-FFF2-40B4-BE49-F238E27FC236}">
                  <a16:creationId xmlns:a16="http://schemas.microsoft.com/office/drawing/2014/main" id="{4079EFFE-CDC6-4CB8-8FBF-E91CD945EA18}"/>
                </a:ext>
              </a:extLst>
            </p:cNvPr>
            <p:cNvCxnSpPr>
              <a:stCxn id="247" idx="1"/>
              <a:endCxn id="249" idx="1"/>
            </p:cNvCxnSpPr>
            <p:nvPr/>
          </p:nvCxnSpPr>
          <p:spPr>
            <a:xfrm rot="5400000">
              <a:off x="1398319" y="3023079"/>
              <a:ext cx="78975" cy="56511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38">
              <a:extLst>
                <a:ext uri="{FF2B5EF4-FFF2-40B4-BE49-F238E27FC236}">
                  <a16:creationId xmlns:a16="http://schemas.microsoft.com/office/drawing/2014/main" id="{BAD637D2-A164-48C1-A0E1-D4A4E8A05837}"/>
                </a:ext>
              </a:extLst>
            </p:cNvPr>
            <p:cNvCxnSpPr>
              <a:stCxn id="249" idx="1"/>
              <a:endCxn id="251" idx="1"/>
            </p:cNvCxnSpPr>
            <p:nvPr/>
          </p:nvCxnSpPr>
          <p:spPr>
            <a:xfrm rot="16200000" flipH="1">
              <a:off x="1049517" y="3450856"/>
              <a:ext cx="421801" cy="21033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39">
              <a:extLst>
                <a:ext uri="{FF2B5EF4-FFF2-40B4-BE49-F238E27FC236}">
                  <a16:creationId xmlns:a16="http://schemas.microsoft.com/office/drawing/2014/main" id="{56F6EDC6-778B-4086-9B06-FDC03CB6217B}"/>
                </a:ext>
              </a:extLst>
            </p:cNvPr>
            <p:cNvCxnSpPr>
              <a:stCxn id="251" idx="1"/>
            </p:cNvCxnSpPr>
            <p:nvPr/>
          </p:nvCxnSpPr>
          <p:spPr>
            <a:xfrm rot="5400000">
              <a:off x="801048" y="3523446"/>
              <a:ext cx="321058" cy="80801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40">
              <a:extLst>
                <a:ext uri="{FF2B5EF4-FFF2-40B4-BE49-F238E27FC236}">
                  <a16:creationId xmlns:a16="http://schemas.microsoft.com/office/drawing/2014/main" id="{9CDC459F-BBDF-4596-A8AB-0CD658E78C2A}"/>
                </a:ext>
              </a:extLst>
            </p:cNvPr>
            <p:cNvCxnSpPr>
              <a:stCxn id="245" idx="1"/>
            </p:cNvCxnSpPr>
            <p:nvPr/>
          </p:nvCxnSpPr>
          <p:spPr>
            <a:xfrm rot="16200000" flipH="1">
              <a:off x="2024356" y="3772704"/>
              <a:ext cx="547458" cy="241049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41">
              <a:extLst>
                <a:ext uri="{FF2B5EF4-FFF2-40B4-BE49-F238E27FC236}">
                  <a16:creationId xmlns:a16="http://schemas.microsoft.com/office/drawing/2014/main" id="{10A7B122-0C6D-4E1D-A596-F32C52FF2B4E}"/>
                </a:ext>
              </a:extLst>
            </p:cNvPr>
            <p:cNvCxnSpPr>
              <a:endCxn id="237" idx="1"/>
            </p:cNvCxnSpPr>
            <p:nvPr/>
          </p:nvCxnSpPr>
          <p:spPr>
            <a:xfrm flipV="1">
              <a:off x="2378306" y="2600828"/>
              <a:ext cx="838366" cy="38577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42">
              <a:extLst>
                <a:ext uri="{FF2B5EF4-FFF2-40B4-BE49-F238E27FC236}">
                  <a16:creationId xmlns:a16="http://schemas.microsoft.com/office/drawing/2014/main" id="{705F7326-0CFD-46B2-B327-7FD67617D562}"/>
                </a:ext>
              </a:extLst>
            </p:cNvPr>
            <p:cNvCxnSpPr>
              <a:stCxn id="237" idx="1"/>
              <a:endCxn id="259" idx="1"/>
            </p:cNvCxnSpPr>
            <p:nvPr/>
          </p:nvCxnSpPr>
          <p:spPr>
            <a:xfrm rot="5400000" flipH="1">
              <a:off x="2924735" y="2308891"/>
              <a:ext cx="280466" cy="303409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43">
              <a:extLst>
                <a:ext uri="{FF2B5EF4-FFF2-40B4-BE49-F238E27FC236}">
                  <a16:creationId xmlns:a16="http://schemas.microsoft.com/office/drawing/2014/main" id="{F352EB96-63F3-4E1C-BEAB-AE3D1F937D59}"/>
                </a:ext>
              </a:extLst>
            </p:cNvPr>
            <p:cNvCxnSpPr>
              <a:stCxn id="255" idx="1"/>
              <a:endCxn id="259" idx="1"/>
            </p:cNvCxnSpPr>
            <p:nvPr/>
          </p:nvCxnSpPr>
          <p:spPr>
            <a:xfrm rot="16200000" flipH="1">
              <a:off x="2338780" y="1745879"/>
              <a:ext cx="72462" cy="1076503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44">
              <a:extLst>
                <a:ext uri="{FF2B5EF4-FFF2-40B4-BE49-F238E27FC236}">
                  <a16:creationId xmlns:a16="http://schemas.microsoft.com/office/drawing/2014/main" id="{68D03422-9D23-4431-8C92-435306E578FD}"/>
                </a:ext>
              </a:extLst>
            </p:cNvPr>
            <p:cNvCxnSpPr>
              <a:stCxn id="255" idx="1"/>
              <a:endCxn id="241" idx="1"/>
            </p:cNvCxnSpPr>
            <p:nvPr/>
          </p:nvCxnSpPr>
          <p:spPr>
            <a:xfrm rot="5400000" flipH="1" flipV="1">
              <a:off x="2549833" y="1316904"/>
              <a:ext cx="217923" cy="164407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45">
              <a:extLst>
                <a:ext uri="{FF2B5EF4-FFF2-40B4-BE49-F238E27FC236}">
                  <a16:creationId xmlns:a16="http://schemas.microsoft.com/office/drawing/2014/main" id="{62601144-BA0D-43B1-BBEE-88952C4B99E7}"/>
                </a:ext>
              </a:extLst>
            </p:cNvPr>
            <p:cNvCxnSpPr>
              <a:stCxn id="239" idx="1"/>
              <a:endCxn id="241" idx="1"/>
            </p:cNvCxnSpPr>
            <p:nvPr/>
          </p:nvCxnSpPr>
          <p:spPr>
            <a:xfrm rot="5400000" flipH="1">
              <a:off x="3344905" y="2165903"/>
              <a:ext cx="610044" cy="338193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46">
              <a:extLst>
                <a:ext uri="{FF2B5EF4-FFF2-40B4-BE49-F238E27FC236}">
                  <a16:creationId xmlns:a16="http://schemas.microsoft.com/office/drawing/2014/main" id="{302351D9-8FD8-42A7-913D-57DEC461BF8A}"/>
                </a:ext>
              </a:extLst>
            </p:cNvPr>
            <p:cNvCxnSpPr>
              <a:endCxn id="241" idx="1"/>
            </p:cNvCxnSpPr>
            <p:nvPr/>
          </p:nvCxnSpPr>
          <p:spPr>
            <a:xfrm rot="16200000" flipH="1">
              <a:off x="3313765" y="1862912"/>
              <a:ext cx="274232" cy="5989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47">
              <a:extLst>
                <a:ext uri="{FF2B5EF4-FFF2-40B4-BE49-F238E27FC236}">
                  <a16:creationId xmlns:a16="http://schemas.microsoft.com/office/drawing/2014/main" id="{B2DBD853-FE09-4030-88B2-761FB78822DB}"/>
                </a:ext>
              </a:extLst>
            </p:cNvPr>
            <p:cNvCxnSpPr>
              <a:stCxn id="239" idx="1"/>
              <a:endCxn id="259" idx="1"/>
            </p:cNvCxnSpPr>
            <p:nvPr/>
          </p:nvCxnSpPr>
          <p:spPr>
            <a:xfrm rot="5400000" flipH="1">
              <a:off x="3206313" y="2027312"/>
              <a:ext cx="319659" cy="90576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48">
              <a:extLst>
                <a:ext uri="{FF2B5EF4-FFF2-40B4-BE49-F238E27FC236}">
                  <a16:creationId xmlns:a16="http://schemas.microsoft.com/office/drawing/2014/main" id="{F4A93D7E-3EB8-4A13-990F-815457E12B37}"/>
                </a:ext>
              </a:extLst>
            </p:cNvPr>
            <p:cNvCxnSpPr>
              <a:stCxn id="260" idx="2"/>
              <a:endCxn id="239" idx="1"/>
            </p:cNvCxnSpPr>
            <p:nvPr/>
          </p:nvCxnSpPr>
          <p:spPr>
            <a:xfrm flipH="1">
              <a:off x="3819023" y="1880154"/>
              <a:ext cx="277951" cy="75986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49">
              <a:extLst>
                <a:ext uri="{FF2B5EF4-FFF2-40B4-BE49-F238E27FC236}">
                  <a16:creationId xmlns:a16="http://schemas.microsoft.com/office/drawing/2014/main" id="{86D10DB4-D771-4CCD-8619-2D8542D37C02}"/>
                </a:ext>
              </a:extLst>
            </p:cNvPr>
            <p:cNvCxnSpPr>
              <a:endCxn id="239" idx="1"/>
            </p:cNvCxnSpPr>
            <p:nvPr/>
          </p:nvCxnSpPr>
          <p:spPr>
            <a:xfrm rot="16200000" flipV="1">
              <a:off x="3385596" y="3073448"/>
              <a:ext cx="950136" cy="83281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50">
              <a:extLst>
                <a:ext uri="{FF2B5EF4-FFF2-40B4-BE49-F238E27FC236}">
                  <a16:creationId xmlns:a16="http://schemas.microsoft.com/office/drawing/2014/main" id="{B39FB7BA-D7F3-4B40-A7B2-2E0390646623}"/>
                </a:ext>
              </a:extLst>
            </p:cNvPr>
            <p:cNvCxnSpPr>
              <a:stCxn id="245" idx="1"/>
              <a:endCxn id="239" idx="1"/>
            </p:cNvCxnSpPr>
            <p:nvPr/>
          </p:nvCxnSpPr>
          <p:spPr>
            <a:xfrm rot="5400000" flipH="1" flipV="1">
              <a:off x="2508552" y="2309030"/>
              <a:ext cx="979479" cy="164146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 Box 8">
              <a:extLst>
                <a:ext uri="{FF2B5EF4-FFF2-40B4-BE49-F238E27FC236}">
                  <a16:creationId xmlns:a16="http://schemas.microsoft.com/office/drawing/2014/main" id="{337907FF-2F58-409B-BE00-F0117F03CE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0361" y="1943100"/>
              <a:ext cx="690762" cy="131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de-DE" sz="800" i="1" dirty="0">
                  <a:solidFill>
                    <a:prstClr val="black"/>
                  </a:solidFill>
                  <a:latin typeface="Helvetica"/>
                  <a:ea typeface="Arial" charset="0"/>
                  <a:cs typeface="Helvetica"/>
                </a:rPr>
                <a:t>domain2</a:t>
              </a:r>
            </a:p>
          </p:txBody>
        </p:sp>
        <p:sp>
          <p:nvSpPr>
            <p:cNvPr id="233" name="Text Box 8">
              <a:extLst>
                <a:ext uri="{FF2B5EF4-FFF2-40B4-BE49-F238E27FC236}">
                  <a16:creationId xmlns:a16="http://schemas.microsoft.com/office/drawing/2014/main" id="{6F513C28-5556-4CD1-BFE3-37CB0EBD55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5808" y="2565856"/>
              <a:ext cx="690762" cy="131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de-DE" sz="800" i="1" dirty="0">
                  <a:solidFill>
                    <a:prstClr val="black"/>
                  </a:solidFill>
                  <a:latin typeface="Helvetica"/>
                  <a:ea typeface="Arial" charset="0"/>
                  <a:cs typeface="Helvetica"/>
                </a:rPr>
                <a:t>domain1</a:t>
              </a:r>
            </a:p>
          </p:txBody>
        </p:sp>
        <p:sp>
          <p:nvSpPr>
            <p:cNvPr id="234" name="Text Box 8">
              <a:extLst>
                <a:ext uri="{FF2B5EF4-FFF2-40B4-BE49-F238E27FC236}">
                  <a16:creationId xmlns:a16="http://schemas.microsoft.com/office/drawing/2014/main" id="{C013E214-7FA9-4998-A049-34D62BDEC8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2838" y="4000500"/>
              <a:ext cx="690762" cy="131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de-DE" sz="800" i="1" dirty="0">
                  <a:solidFill>
                    <a:prstClr val="black"/>
                  </a:solidFill>
                  <a:latin typeface="Helvetica"/>
                  <a:ea typeface="Arial" charset="0"/>
                  <a:cs typeface="Helvetica"/>
                </a:rPr>
                <a:t>domain3</a:t>
              </a:r>
            </a:p>
          </p:txBody>
        </p:sp>
        <p:sp>
          <p:nvSpPr>
            <p:cNvPr id="235" name="Text Box 8">
              <a:extLst>
                <a:ext uri="{FF2B5EF4-FFF2-40B4-BE49-F238E27FC236}">
                  <a16:creationId xmlns:a16="http://schemas.microsoft.com/office/drawing/2014/main" id="{F96A9D7E-6C39-4898-BB65-D0D051F831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1600" y="3602777"/>
              <a:ext cx="538362" cy="131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de-DE" sz="800" i="1" dirty="0">
                  <a:solidFill>
                    <a:prstClr val="black"/>
                  </a:solidFill>
                  <a:latin typeface="Helvetica"/>
                  <a:ea typeface="Arial" charset="0"/>
                  <a:cs typeface="Helvetica"/>
                </a:rPr>
                <a:t>router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1370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Weighted Laplacian</a:t>
            </a:r>
          </a:p>
        </p:txBody>
      </p:sp>
      <p:sp>
        <p:nvSpPr>
          <p:cNvPr id="10" name="Oval 9"/>
          <p:cNvSpPr/>
          <p:nvPr/>
        </p:nvSpPr>
        <p:spPr>
          <a:xfrm>
            <a:off x="2667000" y="41148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2057400" y="5105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3200400" y="5105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3733800" y="3581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4</a:t>
            </a:r>
          </a:p>
        </p:txBody>
      </p:sp>
      <p:cxnSp>
        <p:nvCxnSpPr>
          <p:cNvPr id="14" name="Straight Connector 13"/>
          <p:cNvCxnSpPr>
            <a:stCxn id="10" idx="3"/>
            <a:endCxn id="11" idx="7"/>
          </p:cNvCxnSpPr>
          <p:nvPr/>
        </p:nvCxnSpPr>
        <p:spPr>
          <a:xfrm rot="5400000">
            <a:off x="2192339" y="4630739"/>
            <a:ext cx="720725" cy="3397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2" idx="2"/>
            <a:endCxn id="11" idx="6"/>
          </p:cNvCxnSpPr>
          <p:nvPr/>
        </p:nvCxnSpPr>
        <p:spPr>
          <a:xfrm rot="10800000">
            <a:off x="2438400" y="5295900"/>
            <a:ext cx="7620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5"/>
            <a:endCxn id="12" idx="1"/>
          </p:cNvCxnSpPr>
          <p:nvPr/>
        </p:nvCxnSpPr>
        <p:spPr>
          <a:xfrm rot="16200000" flipH="1">
            <a:off x="2763839" y="4668839"/>
            <a:ext cx="720725" cy="2635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3" idx="3"/>
            <a:endCxn id="10" idx="6"/>
          </p:cNvCxnSpPr>
          <p:nvPr/>
        </p:nvCxnSpPr>
        <p:spPr>
          <a:xfrm rot="5400000">
            <a:off x="3219451" y="3735388"/>
            <a:ext cx="398462" cy="741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20" name="TextBox 21"/>
          <p:cNvSpPr txBox="1">
            <a:spLocks noChangeArrowheads="1"/>
          </p:cNvSpPr>
          <p:nvPr/>
        </p:nvSpPr>
        <p:spPr bwMode="auto">
          <a:xfrm>
            <a:off x="3030723" y="3657600"/>
            <a:ext cx="5854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8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10</a:t>
            </a:r>
          </a:p>
        </p:txBody>
      </p:sp>
      <p:sp>
        <p:nvSpPr>
          <p:cNvPr id="43021" name="TextBox 22"/>
          <p:cNvSpPr txBox="1">
            <a:spLocks noChangeArrowheads="1"/>
          </p:cNvSpPr>
          <p:nvPr/>
        </p:nvSpPr>
        <p:spPr bwMode="auto">
          <a:xfrm>
            <a:off x="1883275" y="4419600"/>
            <a:ext cx="68480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8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0.3</a:t>
            </a:r>
          </a:p>
        </p:txBody>
      </p:sp>
      <p:sp>
        <p:nvSpPr>
          <p:cNvPr id="43022" name="TextBox 23"/>
          <p:cNvSpPr txBox="1">
            <a:spLocks noChangeArrowheads="1"/>
          </p:cNvSpPr>
          <p:nvPr/>
        </p:nvSpPr>
        <p:spPr bwMode="auto">
          <a:xfrm>
            <a:off x="2581636" y="5334000"/>
            <a:ext cx="38504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8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2</a:t>
            </a:r>
          </a:p>
        </p:txBody>
      </p:sp>
      <p:sp>
        <p:nvSpPr>
          <p:cNvPr id="43023" name="TextBox 24"/>
          <p:cNvSpPr txBox="1">
            <a:spLocks noChangeArrowheads="1"/>
          </p:cNvSpPr>
          <p:nvPr/>
        </p:nvSpPr>
        <p:spPr bwMode="auto">
          <a:xfrm>
            <a:off x="3191236" y="4343400"/>
            <a:ext cx="38504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8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4</a:t>
            </a:r>
          </a:p>
        </p:txBody>
      </p:sp>
      <p:pic>
        <p:nvPicPr>
          <p:cNvPr id="43024" name="Picture 21" descr="laplacianexampl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3673476"/>
            <a:ext cx="5951538" cy="225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25" name="Picture 22" descr="laplacianweighteddfn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6876" y="1506538"/>
            <a:ext cx="8924925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Adjacency vs. Laplacian </a:t>
            </a:r>
            <a:br>
              <a:rPr lang="en-US"/>
            </a:br>
            <a:r>
              <a:rPr lang="en-US"/>
              <a:t>Intuition</a:t>
            </a:r>
          </a:p>
        </p:txBody>
      </p:sp>
      <p:sp>
        <p:nvSpPr>
          <p:cNvPr id="8" name="Freeform 7"/>
          <p:cNvSpPr/>
          <p:nvPr/>
        </p:nvSpPr>
        <p:spPr bwMode="auto">
          <a:xfrm>
            <a:off x="8077201" y="1676400"/>
            <a:ext cx="2041525" cy="1371600"/>
          </a:xfrm>
          <a:custGeom>
            <a:avLst/>
            <a:gdLst>
              <a:gd name="connsiteX0" fmla="*/ 128303 w 1813170"/>
              <a:gd name="connsiteY0" fmla="*/ 153586 h 1152927"/>
              <a:gd name="connsiteX1" fmla="*/ 170636 w 1813170"/>
              <a:gd name="connsiteY1" fmla="*/ 94320 h 1152927"/>
              <a:gd name="connsiteX2" fmla="*/ 221436 w 1813170"/>
              <a:gd name="connsiteY2" fmla="*/ 77386 h 1152927"/>
              <a:gd name="connsiteX3" fmla="*/ 246836 w 1813170"/>
              <a:gd name="connsiteY3" fmla="*/ 68920 h 1152927"/>
              <a:gd name="connsiteX4" fmla="*/ 365370 w 1813170"/>
              <a:gd name="connsiteY4" fmla="*/ 85853 h 1152927"/>
              <a:gd name="connsiteX5" fmla="*/ 390770 w 1813170"/>
              <a:gd name="connsiteY5" fmla="*/ 102786 h 1152927"/>
              <a:gd name="connsiteX6" fmla="*/ 492370 w 1813170"/>
              <a:gd name="connsiteY6" fmla="*/ 77386 h 1152927"/>
              <a:gd name="connsiteX7" fmla="*/ 543170 w 1813170"/>
              <a:gd name="connsiteY7" fmla="*/ 51986 h 1152927"/>
              <a:gd name="connsiteX8" fmla="*/ 568570 w 1813170"/>
              <a:gd name="connsiteY8" fmla="*/ 35053 h 1152927"/>
              <a:gd name="connsiteX9" fmla="*/ 619370 w 1813170"/>
              <a:gd name="connsiteY9" fmla="*/ 9653 h 1152927"/>
              <a:gd name="connsiteX10" fmla="*/ 763303 w 1813170"/>
              <a:gd name="connsiteY10" fmla="*/ 26586 h 1152927"/>
              <a:gd name="connsiteX11" fmla="*/ 831036 w 1813170"/>
              <a:gd name="connsiteY11" fmla="*/ 35053 h 1152927"/>
              <a:gd name="connsiteX12" fmla="*/ 890303 w 1813170"/>
              <a:gd name="connsiteY12" fmla="*/ 51986 h 1152927"/>
              <a:gd name="connsiteX13" fmla="*/ 932636 w 1813170"/>
              <a:gd name="connsiteY13" fmla="*/ 102786 h 1152927"/>
              <a:gd name="connsiteX14" fmla="*/ 958036 w 1813170"/>
              <a:gd name="connsiteY14" fmla="*/ 128186 h 1152927"/>
              <a:gd name="connsiteX15" fmla="*/ 1008836 w 1813170"/>
              <a:gd name="connsiteY15" fmla="*/ 136653 h 1152927"/>
              <a:gd name="connsiteX16" fmla="*/ 1330570 w 1813170"/>
              <a:gd name="connsiteY16" fmla="*/ 145120 h 1152927"/>
              <a:gd name="connsiteX17" fmla="*/ 1406770 w 1813170"/>
              <a:gd name="connsiteY17" fmla="*/ 170520 h 1152927"/>
              <a:gd name="connsiteX18" fmla="*/ 1449103 w 1813170"/>
              <a:gd name="connsiteY18" fmla="*/ 178986 h 1152927"/>
              <a:gd name="connsiteX19" fmla="*/ 1516836 w 1813170"/>
              <a:gd name="connsiteY19" fmla="*/ 195920 h 1152927"/>
              <a:gd name="connsiteX20" fmla="*/ 1559170 w 1813170"/>
              <a:gd name="connsiteY20" fmla="*/ 204386 h 1152927"/>
              <a:gd name="connsiteX21" fmla="*/ 1593036 w 1813170"/>
              <a:gd name="connsiteY21" fmla="*/ 212853 h 1152927"/>
              <a:gd name="connsiteX22" fmla="*/ 1652303 w 1813170"/>
              <a:gd name="connsiteY22" fmla="*/ 221320 h 1152927"/>
              <a:gd name="connsiteX23" fmla="*/ 1677703 w 1813170"/>
              <a:gd name="connsiteY23" fmla="*/ 229786 h 1152927"/>
              <a:gd name="connsiteX24" fmla="*/ 1694636 w 1813170"/>
              <a:gd name="connsiteY24" fmla="*/ 246720 h 1152927"/>
              <a:gd name="connsiteX25" fmla="*/ 1779303 w 1813170"/>
              <a:gd name="connsiteY25" fmla="*/ 322920 h 1152927"/>
              <a:gd name="connsiteX26" fmla="*/ 1804703 w 1813170"/>
              <a:gd name="connsiteY26" fmla="*/ 348320 h 1152927"/>
              <a:gd name="connsiteX27" fmla="*/ 1813170 w 1813170"/>
              <a:gd name="connsiteY27" fmla="*/ 382186 h 1152927"/>
              <a:gd name="connsiteX28" fmla="*/ 1787770 w 1813170"/>
              <a:gd name="connsiteY28" fmla="*/ 492253 h 1152927"/>
              <a:gd name="connsiteX29" fmla="*/ 1770836 w 1813170"/>
              <a:gd name="connsiteY29" fmla="*/ 543053 h 1152927"/>
              <a:gd name="connsiteX30" fmla="*/ 1762370 w 1813170"/>
              <a:gd name="connsiteY30" fmla="*/ 568453 h 1152927"/>
              <a:gd name="connsiteX31" fmla="*/ 1745436 w 1813170"/>
              <a:gd name="connsiteY31" fmla="*/ 729320 h 1152927"/>
              <a:gd name="connsiteX32" fmla="*/ 1694636 w 1813170"/>
              <a:gd name="connsiteY32" fmla="*/ 780120 h 1152927"/>
              <a:gd name="connsiteX33" fmla="*/ 1643836 w 1813170"/>
              <a:gd name="connsiteY33" fmla="*/ 797053 h 1152927"/>
              <a:gd name="connsiteX34" fmla="*/ 1584570 w 1813170"/>
              <a:gd name="connsiteY34" fmla="*/ 822453 h 1152927"/>
              <a:gd name="connsiteX35" fmla="*/ 1508370 w 1813170"/>
              <a:gd name="connsiteY35" fmla="*/ 873253 h 1152927"/>
              <a:gd name="connsiteX36" fmla="*/ 1482970 w 1813170"/>
              <a:gd name="connsiteY36" fmla="*/ 890186 h 1152927"/>
              <a:gd name="connsiteX37" fmla="*/ 1423703 w 1813170"/>
              <a:gd name="connsiteY37" fmla="*/ 898653 h 1152927"/>
              <a:gd name="connsiteX38" fmla="*/ 1398303 w 1813170"/>
              <a:gd name="connsiteY38" fmla="*/ 907120 h 1152927"/>
              <a:gd name="connsiteX39" fmla="*/ 1372903 w 1813170"/>
              <a:gd name="connsiteY39" fmla="*/ 890186 h 1152927"/>
              <a:gd name="connsiteX40" fmla="*/ 1262836 w 1813170"/>
              <a:gd name="connsiteY40" fmla="*/ 940986 h 1152927"/>
              <a:gd name="connsiteX41" fmla="*/ 1237436 w 1813170"/>
              <a:gd name="connsiteY41" fmla="*/ 974853 h 1152927"/>
              <a:gd name="connsiteX42" fmla="*/ 1152770 w 1813170"/>
              <a:gd name="connsiteY42" fmla="*/ 1034120 h 1152927"/>
              <a:gd name="connsiteX43" fmla="*/ 1110436 w 1813170"/>
              <a:gd name="connsiteY43" fmla="*/ 1051053 h 1152927"/>
              <a:gd name="connsiteX44" fmla="*/ 1076570 w 1813170"/>
              <a:gd name="connsiteY44" fmla="*/ 1076453 h 1152927"/>
              <a:gd name="connsiteX45" fmla="*/ 1051170 w 1813170"/>
              <a:gd name="connsiteY45" fmla="*/ 1093386 h 1152927"/>
              <a:gd name="connsiteX46" fmla="*/ 1017303 w 1813170"/>
              <a:gd name="connsiteY46" fmla="*/ 1118786 h 1152927"/>
              <a:gd name="connsiteX47" fmla="*/ 966503 w 1813170"/>
              <a:gd name="connsiteY47" fmla="*/ 1135720 h 1152927"/>
              <a:gd name="connsiteX48" fmla="*/ 890303 w 1813170"/>
              <a:gd name="connsiteY48" fmla="*/ 1152653 h 1152927"/>
              <a:gd name="connsiteX49" fmla="*/ 763303 w 1813170"/>
              <a:gd name="connsiteY49" fmla="*/ 1144186 h 1152927"/>
              <a:gd name="connsiteX50" fmla="*/ 704036 w 1813170"/>
              <a:gd name="connsiteY50" fmla="*/ 1093386 h 1152927"/>
              <a:gd name="connsiteX51" fmla="*/ 644770 w 1813170"/>
              <a:gd name="connsiteY51" fmla="*/ 1051053 h 1152927"/>
              <a:gd name="connsiteX52" fmla="*/ 610903 w 1813170"/>
              <a:gd name="connsiteY52" fmla="*/ 1034120 h 1152927"/>
              <a:gd name="connsiteX53" fmla="*/ 585503 w 1813170"/>
              <a:gd name="connsiteY53" fmla="*/ 1008720 h 1152927"/>
              <a:gd name="connsiteX54" fmla="*/ 534703 w 1813170"/>
              <a:gd name="connsiteY54" fmla="*/ 974853 h 1152927"/>
              <a:gd name="connsiteX55" fmla="*/ 509303 w 1813170"/>
              <a:gd name="connsiteY55" fmla="*/ 940986 h 1152927"/>
              <a:gd name="connsiteX56" fmla="*/ 475436 w 1813170"/>
              <a:gd name="connsiteY56" fmla="*/ 890186 h 1152927"/>
              <a:gd name="connsiteX57" fmla="*/ 450036 w 1813170"/>
              <a:gd name="connsiteY57" fmla="*/ 873253 h 1152927"/>
              <a:gd name="connsiteX58" fmla="*/ 263770 w 1813170"/>
              <a:gd name="connsiteY58" fmla="*/ 890186 h 1152927"/>
              <a:gd name="connsiteX59" fmla="*/ 221436 w 1813170"/>
              <a:gd name="connsiteY59" fmla="*/ 907120 h 1152927"/>
              <a:gd name="connsiteX60" fmla="*/ 170636 w 1813170"/>
              <a:gd name="connsiteY60" fmla="*/ 924053 h 1152927"/>
              <a:gd name="connsiteX61" fmla="*/ 85970 w 1813170"/>
              <a:gd name="connsiteY61" fmla="*/ 864786 h 1152927"/>
              <a:gd name="connsiteX62" fmla="*/ 26703 w 1813170"/>
              <a:gd name="connsiteY62" fmla="*/ 797053 h 1152927"/>
              <a:gd name="connsiteX63" fmla="*/ 18236 w 1813170"/>
              <a:gd name="connsiteY63" fmla="*/ 771653 h 1152927"/>
              <a:gd name="connsiteX64" fmla="*/ 26703 w 1813170"/>
              <a:gd name="connsiteY64" fmla="*/ 644653 h 1152927"/>
              <a:gd name="connsiteX65" fmla="*/ 60570 w 1813170"/>
              <a:gd name="connsiteY65" fmla="*/ 627720 h 1152927"/>
              <a:gd name="connsiteX66" fmla="*/ 111370 w 1813170"/>
              <a:gd name="connsiteY66" fmla="*/ 610786 h 1152927"/>
              <a:gd name="connsiteX67" fmla="*/ 136770 w 1813170"/>
              <a:gd name="connsiteY67" fmla="*/ 602320 h 1152927"/>
              <a:gd name="connsiteX68" fmla="*/ 162170 w 1813170"/>
              <a:gd name="connsiteY68" fmla="*/ 593853 h 1152927"/>
              <a:gd name="connsiteX69" fmla="*/ 153703 w 1813170"/>
              <a:gd name="connsiteY69" fmla="*/ 483786 h 1152927"/>
              <a:gd name="connsiteX70" fmla="*/ 145236 w 1813170"/>
              <a:gd name="connsiteY70" fmla="*/ 458386 h 1152927"/>
              <a:gd name="connsiteX71" fmla="*/ 94436 w 1813170"/>
              <a:gd name="connsiteY71" fmla="*/ 390653 h 1152927"/>
              <a:gd name="connsiteX72" fmla="*/ 43636 w 1813170"/>
              <a:gd name="connsiteY72" fmla="*/ 348320 h 1152927"/>
              <a:gd name="connsiteX73" fmla="*/ 9770 w 1813170"/>
              <a:gd name="connsiteY73" fmla="*/ 297520 h 1152927"/>
              <a:gd name="connsiteX74" fmla="*/ 1303 w 1813170"/>
              <a:gd name="connsiteY74" fmla="*/ 255186 h 1152927"/>
              <a:gd name="connsiteX75" fmla="*/ 35170 w 1813170"/>
              <a:gd name="connsiteY75" fmla="*/ 187453 h 1152927"/>
              <a:gd name="connsiteX76" fmla="*/ 69036 w 1813170"/>
              <a:gd name="connsiteY76" fmla="*/ 170520 h 1152927"/>
              <a:gd name="connsiteX77" fmla="*/ 111370 w 1813170"/>
              <a:gd name="connsiteY77" fmla="*/ 145120 h 1152927"/>
              <a:gd name="connsiteX78" fmla="*/ 128303 w 1813170"/>
              <a:gd name="connsiteY78" fmla="*/ 153586 h 115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813170" h="1152927">
                <a:moveTo>
                  <a:pt x="128303" y="153586"/>
                </a:moveTo>
                <a:cubicBezTo>
                  <a:pt x="138181" y="145119"/>
                  <a:pt x="136703" y="109401"/>
                  <a:pt x="170636" y="94320"/>
                </a:cubicBezTo>
                <a:cubicBezTo>
                  <a:pt x="186947" y="87071"/>
                  <a:pt x="204503" y="83030"/>
                  <a:pt x="221436" y="77386"/>
                </a:cubicBezTo>
                <a:lnTo>
                  <a:pt x="246836" y="68920"/>
                </a:lnTo>
                <a:cubicBezTo>
                  <a:pt x="286347" y="74564"/>
                  <a:pt x="326518" y="76712"/>
                  <a:pt x="365370" y="85853"/>
                </a:cubicBezTo>
                <a:cubicBezTo>
                  <a:pt x="375275" y="88184"/>
                  <a:pt x="380617" y="103463"/>
                  <a:pt x="390770" y="102786"/>
                </a:cubicBezTo>
                <a:cubicBezTo>
                  <a:pt x="425602" y="100464"/>
                  <a:pt x="458503" y="85853"/>
                  <a:pt x="492370" y="77386"/>
                </a:cubicBezTo>
                <a:cubicBezTo>
                  <a:pt x="565162" y="28859"/>
                  <a:pt x="473063" y="87039"/>
                  <a:pt x="543170" y="51986"/>
                </a:cubicBezTo>
                <a:cubicBezTo>
                  <a:pt x="552271" y="47435"/>
                  <a:pt x="559469" y="39604"/>
                  <a:pt x="568570" y="35053"/>
                </a:cubicBezTo>
                <a:cubicBezTo>
                  <a:pt x="638677" y="0"/>
                  <a:pt x="546578" y="58180"/>
                  <a:pt x="619370" y="9653"/>
                </a:cubicBezTo>
                <a:cubicBezTo>
                  <a:pt x="852237" y="29059"/>
                  <a:pt x="638134" y="7329"/>
                  <a:pt x="763303" y="26586"/>
                </a:cubicBezTo>
                <a:cubicBezTo>
                  <a:pt x="785792" y="30046"/>
                  <a:pt x="808592" y="31312"/>
                  <a:pt x="831036" y="35053"/>
                </a:cubicBezTo>
                <a:cubicBezTo>
                  <a:pt x="852294" y="38596"/>
                  <a:pt x="870174" y="45277"/>
                  <a:pt x="890303" y="51986"/>
                </a:cubicBezTo>
                <a:cubicBezTo>
                  <a:pt x="934298" y="95983"/>
                  <a:pt x="872246" y="32332"/>
                  <a:pt x="932636" y="102786"/>
                </a:cubicBezTo>
                <a:cubicBezTo>
                  <a:pt x="940428" y="111877"/>
                  <a:pt x="947094" y="123323"/>
                  <a:pt x="958036" y="128186"/>
                </a:cubicBezTo>
                <a:cubicBezTo>
                  <a:pt x="973723" y="135158"/>
                  <a:pt x="991687" y="135873"/>
                  <a:pt x="1008836" y="136653"/>
                </a:cubicBezTo>
                <a:cubicBezTo>
                  <a:pt x="1116007" y="141525"/>
                  <a:pt x="1223325" y="142298"/>
                  <a:pt x="1330570" y="145120"/>
                </a:cubicBezTo>
                <a:cubicBezTo>
                  <a:pt x="1451889" y="169382"/>
                  <a:pt x="1301610" y="135467"/>
                  <a:pt x="1406770" y="170520"/>
                </a:cubicBezTo>
                <a:cubicBezTo>
                  <a:pt x="1420422" y="175071"/>
                  <a:pt x="1435081" y="175750"/>
                  <a:pt x="1449103" y="178986"/>
                </a:cubicBezTo>
                <a:cubicBezTo>
                  <a:pt x="1471780" y="184219"/>
                  <a:pt x="1494015" y="191356"/>
                  <a:pt x="1516836" y="195920"/>
                </a:cubicBezTo>
                <a:cubicBezTo>
                  <a:pt x="1530947" y="198742"/>
                  <a:pt x="1545122" y="201264"/>
                  <a:pt x="1559170" y="204386"/>
                </a:cubicBezTo>
                <a:cubicBezTo>
                  <a:pt x="1570529" y="206910"/>
                  <a:pt x="1581588" y="210771"/>
                  <a:pt x="1593036" y="212853"/>
                </a:cubicBezTo>
                <a:cubicBezTo>
                  <a:pt x="1612670" y="216423"/>
                  <a:pt x="1632547" y="218498"/>
                  <a:pt x="1652303" y="221320"/>
                </a:cubicBezTo>
                <a:cubicBezTo>
                  <a:pt x="1660770" y="224142"/>
                  <a:pt x="1670050" y="225194"/>
                  <a:pt x="1677703" y="229786"/>
                </a:cubicBezTo>
                <a:cubicBezTo>
                  <a:pt x="1684548" y="233893"/>
                  <a:pt x="1688504" y="241610"/>
                  <a:pt x="1694636" y="246720"/>
                </a:cubicBezTo>
                <a:cubicBezTo>
                  <a:pt x="1774182" y="313009"/>
                  <a:pt x="1673517" y="217134"/>
                  <a:pt x="1779303" y="322920"/>
                </a:cubicBezTo>
                <a:lnTo>
                  <a:pt x="1804703" y="348320"/>
                </a:lnTo>
                <a:cubicBezTo>
                  <a:pt x="1807525" y="359609"/>
                  <a:pt x="1813170" y="370550"/>
                  <a:pt x="1813170" y="382186"/>
                </a:cubicBezTo>
                <a:cubicBezTo>
                  <a:pt x="1813170" y="426147"/>
                  <a:pt x="1801183" y="452015"/>
                  <a:pt x="1787770" y="492253"/>
                </a:cubicBezTo>
                <a:lnTo>
                  <a:pt x="1770836" y="543053"/>
                </a:lnTo>
                <a:lnTo>
                  <a:pt x="1762370" y="568453"/>
                </a:lnTo>
                <a:cubicBezTo>
                  <a:pt x="1762078" y="572535"/>
                  <a:pt x="1758329" y="694938"/>
                  <a:pt x="1745436" y="729320"/>
                </a:cubicBezTo>
                <a:cubicBezTo>
                  <a:pt x="1737503" y="750475"/>
                  <a:pt x="1713308" y="770784"/>
                  <a:pt x="1694636" y="780120"/>
                </a:cubicBezTo>
                <a:cubicBezTo>
                  <a:pt x="1678671" y="788102"/>
                  <a:pt x="1658688" y="787152"/>
                  <a:pt x="1643836" y="797053"/>
                </a:cubicBezTo>
                <a:cubicBezTo>
                  <a:pt x="1608754" y="820440"/>
                  <a:pt x="1628308" y="811518"/>
                  <a:pt x="1584570" y="822453"/>
                </a:cubicBezTo>
                <a:lnTo>
                  <a:pt x="1508370" y="873253"/>
                </a:lnTo>
                <a:cubicBezTo>
                  <a:pt x="1499903" y="878897"/>
                  <a:pt x="1493043" y="888747"/>
                  <a:pt x="1482970" y="890186"/>
                </a:cubicBezTo>
                <a:lnTo>
                  <a:pt x="1423703" y="898653"/>
                </a:lnTo>
                <a:cubicBezTo>
                  <a:pt x="1415236" y="901475"/>
                  <a:pt x="1407106" y="908587"/>
                  <a:pt x="1398303" y="907120"/>
                </a:cubicBezTo>
                <a:cubicBezTo>
                  <a:pt x="1388266" y="905447"/>
                  <a:pt x="1383037" y="889265"/>
                  <a:pt x="1372903" y="890186"/>
                </a:cubicBezTo>
                <a:cubicBezTo>
                  <a:pt x="1336159" y="893526"/>
                  <a:pt x="1294182" y="922179"/>
                  <a:pt x="1262836" y="940986"/>
                </a:cubicBezTo>
                <a:cubicBezTo>
                  <a:pt x="1254369" y="952275"/>
                  <a:pt x="1247414" y="964875"/>
                  <a:pt x="1237436" y="974853"/>
                </a:cubicBezTo>
                <a:cubicBezTo>
                  <a:pt x="1217027" y="995262"/>
                  <a:pt x="1178932" y="1021039"/>
                  <a:pt x="1152770" y="1034120"/>
                </a:cubicBezTo>
                <a:cubicBezTo>
                  <a:pt x="1139176" y="1040917"/>
                  <a:pt x="1123722" y="1043672"/>
                  <a:pt x="1110436" y="1051053"/>
                </a:cubicBezTo>
                <a:cubicBezTo>
                  <a:pt x="1098101" y="1057906"/>
                  <a:pt x="1088053" y="1068251"/>
                  <a:pt x="1076570" y="1076453"/>
                </a:cubicBezTo>
                <a:cubicBezTo>
                  <a:pt x="1068290" y="1082367"/>
                  <a:pt x="1059450" y="1087472"/>
                  <a:pt x="1051170" y="1093386"/>
                </a:cubicBezTo>
                <a:cubicBezTo>
                  <a:pt x="1039687" y="1101588"/>
                  <a:pt x="1029924" y="1112475"/>
                  <a:pt x="1017303" y="1118786"/>
                </a:cubicBezTo>
                <a:cubicBezTo>
                  <a:pt x="1001338" y="1126769"/>
                  <a:pt x="983820" y="1131391"/>
                  <a:pt x="966503" y="1135720"/>
                </a:cubicBezTo>
                <a:cubicBezTo>
                  <a:pt x="918675" y="1147676"/>
                  <a:pt x="944046" y="1141904"/>
                  <a:pt x="890303" y="1152653"/>
                </a:cubicBezTo>
                <a:cubicBezTo>
                  <a:pt x="847970" y="1149831"/>
                  <a:pt x="804820" y="1152927"/>
                  <a:pt x="763303" y="1144186"/>
                </a:cubicBezTo>
                <a:cubicBezTo>
                  <a:pt x="746892" y="1140731"/>
                  <a:pt x="716474" y="1104047"/>
                  <a:pt x="704036" y="1093386"/>
                </a:cubicBezTo>
                <a:cubicBezTo>
                  <a:pt x="694947" y="1085595"/>
                  <a:pt x="658174" y="1058712"/>
                  <a:pt x="644770" y="1051053"/>
                </a:cubicBezTo>
                <a:cubicBezTo>
                  <a:pt x="633811" y="1044791"/>
                  <a:pt x="622192" y="1039764"/>
                  <a:pt x="610903" y="1034120"/>
                </a:cubicBezTo>
                <a:cubicBezTo>
                  <a:pt x="602436" y="1025653"/>
                  <a:pt x="595466" y="1015362"/>
                  <a:pt x="585503" y="1008720"/>
                </a:cubicBezTo>
                <a:cubicBezTo>
                  <a:pt x="532117" y="973129"/>
                  <a:pt x="588721" y="1037874"/>
                  <a:pt x="534703" y="974853"/>
                </a:cubicBezTo>
                <a:cubicBezTo>
                  <a:pt x="525520" y="964139"/>
                  <a:pt x="517395" y="952546"/>
                  <a:pt x="509303" y="940986"/>
                </a:cubicBezTo>
                <a:cubicBezTo>
                  <a:pt x="497632" y="924313"/>
                  <a:pt x="492369" y="901475"/>
                  <a:pt x="475436" y="890186"/>
                </a:cubicBezTo>
                <a:lnTo>
                  <a:pt x="450036" y="873253"/>
                </a:lnTo>
                <a:cubicBezTo>
                  <a:pt x="387947" y="878897"/>
                  <a:pt x="325442" y="881049"/>
                  <a:pt x="263770" y="890186"/>
                </a:cubicBezTo>
                <a:cubicBezTo>
                  <a:pt x="248736" y="892413"/>
                  <a:pt x="235719" y="901926"/>
                  <a:pt x="221436" y="907120"/>
                </a:cubicBezTo>
                <a:cubicBezTo>
                  <a:pt x="204661" y="913220"/>
                  <a:pt x="170636" y="924053"/>
                  <a:pt x="170636" y="924053"/>
                </a:cubicBezTo>
                <a:cubicBezTo>
                  <a:pt x="153294" y="912491"/>
                  <a:pt x="104778" y="881504"/>
                  <a:pt x="85970" y="864786"/>
                </a:cubicBezTo>
                <a:cubicBezTo>
                  <a:pt x="66104" y="847128"/>
                  <a:pt x="39580" y="822807"/>
                  <a:pt x="26703" y="797053"/>
                </a:cubicBezTo>
                <a:cubicBezTo>
                  <a:pt x="22712" y="789071"/>
                  <a:pt x="21058" y="780120"/>
                  <a:pt x="18236" y="771653"/>
                </a:cubicBezTo>
                <a:cubicBezTo>
                  <a:pt x="21058" y="729320"/>
                  <a:pt x="14731" y="685356"/>
                  <a:pt x="26703" y="644653"/>
                </a:cubicBezTo>
                <a:cubicBezTo>
                  <a:pt x="30264" y="632544"/>
                  <a:pt x="48851" y="632407"/>
                  <a:pt x="60570" y="627720"/>
                </a:cubicBezTo>
                <a:cubicBezTo>
                  <a:pt x="77143" y="621091"/>
                  <a:pt x="94437" y="616430"/>
                  <a:pt x="111370" y="610786"/>
                </a:cubicBezTo>
                <a:lnTo>
                  <a:pt x="136770" y="602320"/>
                </a:lnTo>
                <a:lnTo>
                  <a:pt x="162170" y="593853"/>
                </a:lnTo>
                <a:cubicBezTo>
                  <a:pt x="159348" y="557164"/>
                  <a:pt x="158267" y="520299"/>
                  <a:pt x="153703" y="483786"/>
                </a:cubicBezTo>
                <a:cubicBezTo>
                  <a:pt x="152596" y="474930"/>
                  <a:pt x="149570" y="466188"/>
                  <a:pt x="145236" y="458386"/>
                </a:cubicBezTo>
                <a:cubicBezTo>
                  <a:pt x="134398" y="438878"/>
                  <a:pt x="114991" y="407097"/>
                  <a:pt x="94436" y="390653"/>
                </a:cubicBezTo>
                <a:cubicBezTo>
                  <a:pt x="65662" y="367634"/>
                  <a:pt x="68479" y="380261"/>
                  <a:pt x="43636" y="348320"/>
                </a:cubicBezTo>
                <a:cubicBezTo>
                  <a:pt x="31142" y="332256"/>
                  <a:pt x="9770" y="297520"/>
                  <a:pt x="9770" y="297520"/>
                </a:cubicBezTo>
                <a:cubicBezTo>
                  <a:pt x="6948" y="283409"/>
                  <a:pt x="0" y="269518"/>
                  <a:pt x="1303" y="255186"/>
                </a:cubicBezTo>
                <a:cubicBezTo>
                  <a:pt x="3565" y="230303"/>
                  <a:pt x="13304" y="202030"/>
                  <a:pt x="35170" y="187453"/>
                </a:cubicBezTo>
                <a:cubicBezTo>
                  <a:pt x="45671" y="180452"/>
                  <a:pt x="58535" y="177521"/>
                  <a:pt x="69036" y="170520"/>
                </a:cubicBezTo>
                <a:cubicBezTo>
                  <a:pt x="115523" y="139529"/>
                  <a:pt x="52413" y="164771"/>
                  <a:pt x="111370" y="145120"/>
                </a:cubicBezTo>
                <a:cubicBezTo>
                  <a:pt x="150880" y="164875"/>
                  <a:pt x="118425" y="162053"/>
                  <a:pt x="128303" y="153586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V-S</a:t>
            </a:r>
            <a:endParaRPr kumimoji="1" lang="en-US" sz="2600" baseline="-25000" dirty="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1270" name="TextBox 8"/>
          <p:cNvSpPr txBox="1">
            <a:spLocks noChangeArrowheads="1"/>
          </p:cNvSpPr>
          <p:nvPr/>
        </p:nvSpPr>
        <p:spPr bwMode="auto">
          <a:xfrm>
            <a:off x="1752600" y="1752600"/>
            <a:ext cx="53530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Let  </a:t>
            </a:r>
            <a:r>
              <a:rPr kumimoji="1" lang="en-US" sz="3200" b="1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x </a:t>
            </a:r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be an indicator vector:</a:t>
            </a:r>
          </a:p>
        </p:txBody>
      </p:sp>
      <p:sp>
        <p:nvSpPr>
          <p:cNvPr id="11271" name="Freeform 14"/>
          <p:cNvSpPr>
            <a:spLocks noChangeArrowheads="1"/>
          </p:cNvSpPr>
          <p:nvPr/>
        </p:nvSpPr>
        <p:spPr bwMode="auto">
          <a:xfrm>
            <a:off x="9620250" y="1828801"/>
            <a:ext cx="514350" cy="885825"/>
          </a:xfrm>
          <a:custGeom>
            <a:avLst/>
            <a:gdLst>
              <a:gd name="T0" fmla="*/ 61769 w 443320"/>
              <a:gd name="T1" fmla="*/ 8141 h 732367"/>
              <a:gd name="T2" fmla="*/ 77209 w 443320"/>
              <a:gd name="T3" fmla="*/ 73283 h 732367"/>
              <a:gd name="T4" fmla="*/ 92653 w 443320"/>
              <a:gd name="T5" fmla="*/ 122137 h 732367"/>
              <a:gd name="T6" fmla="*/ 108096 w 443320"/>
              <a:gd name="T7" fmla="*/ 464117 h 732367"/>
              <a:gd name="T8" fmla="*/ 92653 w 443320"/>
              <a:gd name="T9" fmla="*/ 529261 h 732367"/>
              <a:gd name="T10" fmla="*/ 77209 w 443320"/>
              <a:gd name="T11" fmla="*/ 578114 h 732367"/>
              <a:gd name="T12" fmla="*/ 46325 w 443320"/>
              <a:gd name="T13" fmla="*/ 838671 h 732367"/>
              <a:gd name="T14" fmla="*/ 0 w 443320"/>
              <a:gd name="T15" fmla="*/ 1001522 h 732367"/>
              <a:gd name="T16" fmla="*/ 30885 w 443320"/>
              <a:gd name="T17" fmla="*/ 1229509 h 732367"/>
              <a:gd name="T18" fmla="*/ 61769 w 443320"/>
              <a:gd name="T19" fmla="*/ 1262082 h 732367"/>
              <a:gd name="T20" fmla="*/ 92653 w 443320"/>
              <a:gd name="T21" fmla="*/ 1310934 h 732367"/>
              <a:gd name="T22" fmla="*/ 154421 w 443320"/>
              <a:gd name="T23" fmla="*/ 1343504 h 732367"/>
              <a:gd name="T24" fmla="*/ 247071 w 443320"/>
              <a:gd name="T25" fmla="*/ 1408645 h 732367"/>
              <a:gd name="T26" fmla="*/ 339724 w 443320"/>
              <a:gd name="T27" fmla="*/ 1359789 h 732367"/>
              <a:gd name="T28" fmla="*/ 416933 w 443320"/>
              <a:gd name="T29" fmla="*/ 1278362 h 732367"/>
              <a:gd name="T30" fmla="*/ 509586 w 443320"/>
              <a:gd name="T31" fmla="*/ 1245798 h 732367"/>
              <a:gd name="T32" fmla="*/ 617680 w 443320"/>
              <a:gd name="T33" fmla="*/ 1213226 h 732367"/>
              <a:gd name="T34" fmla="*/ 664008 w 443320"/>
              <a:gd name="T35" fmla="*/ 1180657 h 732367"/>
              <a:gd name="T36" fmla="*/ 694889 w 443320"/>
              <a:gd name="T37" fmla="*/ 1082946 h 732367"/>
              <a:gd name="T38" fmla="*/ 710331 w 443320"/>
              <a:gd name="T39" fmla="*/ 968954 h 732367"/>
              <a:gd name="T40" fmla="*/ 725772 w 443320"/>
              <a:gd name="T41" fmla="*/ 806103 h 732367"/>
              <a:gd name="T42" fmla="*/ 756658 w 443320"/>
              <a:gd name="T43" fmla="*/ 708392 h 732367"/>
              <a:gd name="T44" fmla="*/ 787542 w 443320"/>
              <a:gd name="T45" fmla="*/ 610684 h 732367"/>
              <a:gd name="T46" fmla="*/ 802982 w 443320"/>
              <a:gd name="T47" fmla="*/ 561831 h 732367"/>
              <a:gd name="T48" fmla="*/ 756658 w 443320"/>
              <a:gd name="T49" fmla="*/ 366409 h 732367"/>
              <a:gd name="T50" fmla="*/ 710331 w 443320"/>
              <a:gd name="T51" fmla="*/ 350127 h 732367"/>
              <a:gd name="T52" fmla="*/ 648565 w 443320"/>
              <a:gd name="T53" fmla="*/ 219845 h 732367"/>
              <a:gd name="T54" fmla="*/ 633122 w 443320"/>
              <a:gd name="T55" fmla="*/ 170991 h 732367"/>
              <a:gd name="T56" fmla="*/ 494144 w 443320"/>
              <a:gd name="T57" fmla="*/ 122137 h 732367"/>
              <a:gd name="T58" fmla="*/ 447815 w 443320"/>
              <a:gd name="T59" fmla="*/ 105851 h 732367"/>
              <a:gd name="T60" fmla="*/ 339724 w 443320"/>
              <a:gd name="T61" fmla="*/ 89567 h 732367"/>
              <a:gd name="T62" fmla="*/ 200745 w 443320"/>
              <a:gd name="T63" fmla="*/ 56996 h 732367"/>
              <a:gd name="T64" fmla="*/ 154421 w 443320"/>
              <a:gd name="T65" fmla="*/ 40713 h 732367"/>
              <a:gd name="T66" fmla="*/ 92653 w 443320"/>
              <a:gd name="T67" fmla="*/ 24428 h 732367"/>
              <a:gd name="T68" fmla="*/ 61769 w 443320"/>
              <a:gd name="T69" fmla="*/ 8141 h 732367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443320"/>
              <a:gd name="T106" fmla="*/ 0 h 732367"/>
              <a:gd name="T107" fmla="*/ 443320 w 443320"/>
              <a:gd name="T108" fmla="*/ 732367 h 732367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443320" h="732367">
                <a:moveTo>
                  <a:pt x="33867" y="4233"/>
                </a:moveTo>
                <a:cubicBezTo>
                  <a:pt x="32456" y="8466"/>
                  <a:pt x="39136" y="26911"/>
                  <a:pt x="42333" y="38100"/>
                </a:cubicBezTo>
                <a:cubicBezTo>
                  <a:pt x="44785" y="46681"/>
                  <a:pt x="50059" y="54606"/>
                  <a:pt x="50800" y="63500"/>
                </a:cubicBezTo>
                <a:cubicBezTo>
                  <a:pt x="55728" y="122629"/>
                  <a:pt x="56445" y="182033"/>
                  <a:pt x="59267" y="241300"/>
                </a:cubicBezTo>
                <a:cubicBezTo>
                  <a:pt x="56445" y="252589"/>
                  <a:pt x="53997" y="263978"/>
                  <a:pt x="50800" y="275167"/>
                </a:cubicBezTo>
                <a:cubicBezTo>
                  <a:pt x="48348" y="283748"/>
                  <a:pt x="43725" y="291752"/>
                  <a:pt x="42333" y="300567"/>
                </a:cubicBezTo>
                <a:cubicBezTo>
                  <a:pt x="35236" y="345517"/>
                  <a:pt x="39790" y="392861"/>
                  <a:pt x="25400" y="436033"/>
                </a:cubicBezTo>
                <a:cubicBezTo>
                  <a:pt x="4787" y="497872"/>
                  <a:pt x="12796" y="469517"/>
                  <a:pt x="0" y="520700"/>
                </a:cubicBezTo>
                <a:cubicBezTo>
                  <a:pt x="273" y="523426"/>
                  <a:pt x="5425" y="616217"/>
                  <a:pt x="16933" y="639233"/>
                </a:cubicBezTo>
                <a:cubicBezTo>
                  <a:pt x="20503" y="646373"/>
                  <a:pt x="28880" y="649933"/>
                  <a:pt x="33867" y="656167"/>
                </a:cubicBezTo>
                <a:cubicBezTo>
                  <a:pt x="40224" y="664113"/>
                  <a:pt x="42983" y="675053"/>
                  <a:pt x="50800" y="681567"/>
                </a:cubicBezTo>
                <a:cubicBezTo>
                  <a:pt x="60496" y="689647"/>
                  <a:pt x="73844" y="692006"/>
                  <a:pt x="84667" y="698500"/>
                </a:cubicBezTo>
                <a:cubicBezTo>
                  <a:pt x="102118" y="708971"/>
                  <a:pt x="135467" y="732367"/>
                  <a:pt x="135467" y="732367"/>
                </a:cubicBezTo>
                <a:cubicBezTo>
                  <a:pt x="159446" y="724374"/>
                  <a:pt x="166068" y="724641"/>
                  <a:pt x="186267" y="706967"/>
                </a:cubicBezTo>
                <a:cubicBezTo>
                  <a:pt x="201286" y="693826"/>
                  <a:pt x="209668" y="670944"/>
                  <a:pt x="228600" y="664633"/>
                </a:cubicBezTo>
                <a:cubicBezTo>
                  <a:pt x="245533" y="658989"/>
                  <a:pt x="262084" y="652029"/>
                  <a:pt x="279400" y="647700"/>
                </a:cubicBezTo>
                <a:cubicBezTo>
                  <a:pt x="321925" y="637068"/>
                  <a:pt x="302228" y="642913"/>
                  <a:pt x="338667" y="630767"/>
                </a:cubicBezTo>
                <a:cubicBezTo>
                  <a:pt x="347134" y="625122"/>
                  <a:pt x="358674" y="622462"/>
                  <a:pt x="364067" y="613833"/>
                </a:cubicBezTo>
                <a:cubicBezTo>
                  <a:pt x="373527" y="598697"/>
                  <a:pt x="381000" y="563033"/>
                  <a:pt x="381000" y="563033"/>
                </a:cubicBezTo>
                <a:cubicBezTo>
                  <a:pt x="383822" y="543278"/>
                  <a:pt x="387135" y="523586"/>
                  <a:pt x="389467" y="503767"/>
                </a:cubicBezTo>
                <a:cubicBezTo>
                  <a:pt x="392781" y="475598"/>
                  <a:pt x="392706" y="446977"/>
                  <a:pt x="397933" y="419100"/>
                </a:cubicBezTo>
                <a:cubicBezTo>
                  <a:pt x="401222" y="401556"/>
                  <a:pt x="409223" y="385233"/>
                  <a:pt x="414867" y="368300"/>
                </a:cubicBezTo>
                <a:lnTo>
                  <a:pt x="431800" y="317500"/>
                </a:lnTo>
                <a:lnTo>
                  <a:pt x="440267" y="292100"/>
                </a:lnTo>
                <a:cubicBezTo>
                  <a:pt x="437346" y="265816"/>
                  <a:pt x="443320" y="213263"/>
                  <a:pt x="414867" y="190500"/>
                </a:cubicBezTo>
                <a:cubicBezTo>
                  <a:pt x="407898" y="184925"/>
                  <a:pt x="397934" y="184855"/>
                  <a:pt x="389467" y="182033"/>
                </a:cubicBezTo>
                <a:cubicBezTo>
                  <a:pt x="359911" y="152479"/>
                  <a:pt x="375058" y="172673"/>
                  <a:pt x="355600" y="114300"/>
                </a:cubicBezTo>
                <a:cubicBezTo>
                  <a:pt x="352778" y="105833"/>
                  <a:pt x="355600" y="91722"/>
                  <a:pt x="347133" y="88900"/>
                </a:cubicBezTo>
                <a:lnTo>
                  <a:pt x="270933" y="63500"/>
                </a:lnTo>
                <a:cubicBezTo>
                  <a:pt x="262466" y="60678"/>
                  <a:pt x="254368" y="56295"/>
                  <a:pt x="245533" y="55033"/>
                </a:cubicBezTo>
                <a:cubicBezTo>
                  <a:pt x="225778" y="52211"/>
                  <a:pt x="205951" y="49848"/>
                  <a:pt x="186267" y="46567"/>
                </a:cubicBezTo>
                <a:cubicBezTo>
                  <a:pt x="165311" y="43074"/>
                  <a:pt x="131382" y="35723"/>
                  <a:pt x="110067" y="29633"/>
                </a:cubicBezTo>
                <a:cubicBezTo>
                  <a:pt x="101486" y="27181"/>
                  <a:pt x="93248" y="23619"/>
                  <a:pt x="84667" y="21167"/>
                </a:cubicBezTo>
                <a:cubicBezTo>
                  <a:pt x="73478" y="17970"/>
                  <a:pt x="61989" y="15897"/>
                  <a:pt x="50800" y="12700"/>
                </a:cubicBezTo>
                <a:cubicBezTo>
                  <a:pt x="42219" y="10248"/>
                  <a:pt x="35278" y="0"/>
                  <a:pt x="33867" y="4233"/>
                </a:cubicBezTo>
                <a:close/>
              </a:path>
            </a:pathLst>
          </a:custGeom>
          <a:solidFill>
            <a:schemeClr val="accent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S</a:t>
            </a:r>
          </a:p>
        </p:txBody>
      </p:sp>
      <p:graphicFrame>
        <p:nvGraphicFramePr>
          <p:cNvPr id="16" name="Object 2"/>
          <p:cNvGraphicFramePr>
            <a:graphicFrameLocks noChangeAspect="1"/>
          </p:cNvGraphicFramePr>
          <p:nvPr/>
        </p:nvGraphicFramePr>
        <p:xfrm>
          <a:off x="3124200" y="2438400"/>
          <a:ext cx="21907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Equation" r:id="rId4" imgW="876240" imgH="457200" progId="Equation.3">
                  <p:embed/>
                </p:oleObj>
              </mc:Choice>
              <mc:Fallback>
                <p:oleObj name="Equation" r:id="rId4" imgW="876240" imgH="457200" progId="Equation.3">
                  <p:embed/>
                  <p:pic>
                    <p:nvPicPr>
                      <p:cNvPr id="1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438400"/>
                        <a:ext cx="2190750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2" name="TextBox 16"/>
          <p:cNvSpPr txBox="1">
            <a:spLocks noChangeArrowheads="1"/>
          </p:cNvSpPr>
          <p:nvPr/>
        </p:nvSpPr>
        <p:spPr bwMode="auto">
          <a:xfrm>
            <a:off x="1981200" y="3657600"/>
            <a:ext cx="3683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Consider now y=Lx</a:t>
            </a:r>
          </a:p>
        </p:txBody>
      </p:sp>
      <p:pic>
        <p:nvPicPr>
          <p:cNvPr id="13" name="Picture 12" descr="y_k_formula_laplacian_x_k_2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43200" y="4343401"/>
            <a:ext cx="61722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934200" y="3886201"/>
            <a:ext cx="23939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k-th coordinate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Adjacency vs. Laplacian </a:t>
            </a:r>
            <a:br>
              <a:rPr lang="en-US"/>
            </a:br>
            <a:r>
              <a:rPr lang="en-US"/>
              <a:t>Intuition</a:t>
            </a:r>
          </a:p>
        </p:txBody>
      </p:sp>
      <p:sp>
        <p:nvSpPr>
          <p:cNvPr id="49156" name="TextBox 9"/>
          <p:cNvSpPr txBox="1">
            <a:spLocks noChangeArrowheads="1"/>
          </p:cNvSpPr>
          <p:nvPr/>
        </p:nvSpPr>
        <p:spPr bwMode="auto">
          <a:xfrm>
            <a:off x="6400801" y="1828801"/>
            <a:ext cx="30321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Consider now y=Lx</a:t>
            </a:r>
          </a:p>
        </p:txBody>
      </p:sp>
      <p:sp>
        <p:nvSpPr>
          <p:cNvPr id="11" name="Freeform 10"/>
          <p:cNvSpPr/>
          <p:nvPr/>
        </p:nvSpPr>
        <p:spPr bwMode="auto">
          <a:xfrm>
            <a:off x="2362200" y="1524000"/>
            <a:ext cx="3581400" cy="2514600"/>
          </a:xfrm>
          <a:custGeom>
            <a:avLst/>
            <a:gdLst>
              <a:gd name="connsiteX0" fmla="*/ 128303 w 1813170"/>
              <a:gd name="connsiteY0" fmla="*/ 153586 h 1152927"/>
              <a:gd name="connsiteX1" fmla="*/ 170636 w 1813170"/>
              <a:gd name="connsiteY1" fmla="*/ 94320 h 1152927"/>
              <a:gd name="connsiteX2" fmla="*/ 221436 w 1813170"/>
              <a:gd name="connsiteY2" fmla="*/ 77386 h 1152927"/>
              <a:gd name="connsiteX3" fmla="*/ 246836 w 1813170"/>
              <a:gd name="connsiteY3" fmla="*/ 68920 h 1152927"/>
              <a:gd name="connsiteX4" fmla="*/ 365370 w 1813170"/>
              <a:gd name="connsiteY4" fmla="*/ 85853 h 1152927"/>
              <a:gd name="connsiteX5" fmla="*/ 390770 w 1813170"/>
              <a:gd name="connsiteY5" fmla="*/ 102786 h 1152927"/>
              <a:gd name="connsiteX6" fmla="*/ 492370 w 1813170"/>
              <a:gd name="connsiteY6" fmla="*/ 77386 h 1152927"/>
              <a:gd name="connsiteX7" fmla="*/ 543170 w 1813170"/>
              <a:gd name="connsiteY7" fmla="*/ 51986 h 1152927"/>
              <a:gd name="connsiteX8" fmla="*/ 568570 w 1813170"/>
              <a:gd name="connsiteY8" fmla="*/ 35053 h 1152927"/>
              <a:gd name="connsiteX9" fmla="*/ 619370 w 1813170"/>
              <a:gd name="connsiteY9" fmla="*/ 9653 h 1152927"/>
              <a:gd name="connsiteX10" fmla="*/ 763303 w 1813170"/>
              <a:gd name="connsiteY10" fmla="*/ 26586 h 1152927"/>
              <a:gd name="connsiteX11" fmla="*/ 831036 w 1813170"/>
              <a:gd name="connsiteY11" fmla="*/ 35053 h 1152927"/>
              <a:gd name="connsiteX12" fmla="*/ 890303 w 1813170"/>
              <a:gd name="connsiteY12" fmla="*/ 51986 h 1152927"/>
              <a:gd name="connsiteX13" fmla="*/ 932636 w 1813170"/>
              <a:gd name="connsiteY13" fmla="*/ 102786 h 1152927"/>
              <a:gd name="connsiteX14" fmla="*/ 958036 w 1813170"/>
              <a:gd name="connsiteY14" fmla="*/ 128186 h 1152927"/>
              <a:gd name="connsiteX15" fmla="*/ 1008836 w 1813170"/>
              <a:gd name="connsiteY15" fmla="*/ 136653 h 1152927"/>
              <a:gd name="connsiteX16" fmla="*/ 1330570 w 1813170"/>
              <a:gd name="connsiteY16" fmla="*/ 145120 h 1152927"/>
              <a:gd name="connsiteX17" fmla="*/ 1406770 w 1813170"/>
              <a:gd name="connsiteY17" fmla="*/ 170520 h 1152927"/>
              <a:gd name="connsiteX18" fmla="*/ 1449103 w 1813170"/>
              <a:gd name="connsiteY18" fmla="*/ 178986 h 1152927"/>
              <a:gd name="connsiteX19" fmla="*/ 1516836 w 1813170"/>
              <a:gd name="connsiteY19" fmla="*/ 195920 h 1152927"/>
              <a:gd name="connsiteX20" fmla="*/ 1559170 w 1813170"/>
              <a:gd name="connsiteY20" fmla="*/ 204386 h 1152927"/>
              <a:gd name="connsiteX21" fmla="*/ 1593036 w 1813170"/>
              <a:gd name="connsiteY21" fmla="*/ 212853 h 1152927"/>
              <a:gd name="connsiteX22" fmla="*/ 1652303 w 1813170"/>
              <a:gd name="connsiteY22" fmla="*/ 221320 h 1152927"/>
              <a:gd name="connsiteX23" fmla="*/ 1677703 w 1813170"/>
              <a:gd name="connsiteY23" fmla="*/ 229786 h 1152927"/>
              <a:gd name="connsiteX24" fmla="*/ 1694636 w 1813170"/>
              <a:gd name="connsiteY24" fmla="*/ 246720 h 1152927"/>
              <a:gd name="connsiteX25" fmla="*/ 1779303 w 1813170"/>
              <a:gd name="connsiteY25" fmla="*/ 322920 h 1152927"/>
              <a:gd name="connsiteX26" fmla="*/ 1804703 w 1813170"/>
              <a:gd name="connsiteY26" fmla="*/ 348320 h 1152927"/>
              <a:gd name="connsiteX27" fmla="*/ 1813170 w 1813170"/>
              <a:gd name="connsiteY27" fmla="*/ 382186 h 1152927"/>
              <a:gd name="connsiteX28" fmla="*/ 1787770 w 1813170"/>
              <a:gd name="connsiteY28" fmla="*/ 492253 h 1152927"/>
              <a:gd name="connsiteX29" fmla="*/ 1770836 w 1813170"/>
              <a:gd name="connsiteY29" fmla="*/ 543053 h 1152927"/>
              <a:gd name="connsiteX30" fmla="*/ 1762370 w 1813170"/>
              <a:gd name="connsiteY30" fmla="*/ 568453 h 1152927"/>
              <a:gd name="connsiteX31" fmla="*/ 1745436 w 1813170"/>
              <a:gd name="connsiteY31" fmla="*/ 729320 h 1152927"/>
              <a:gd name="connsiteX32" fmla="*/ 1694636 w 1813170"/>
              <a:gd name="connsiteY32" fmla="*/ 780120 h 1152927"/>
              <a:gd name="connsiteX33" fmla="*/ 1643836 w 1813170"/>
              <a:gd name="connsiteY33" fmla="*/ 797053 h 1152927"/>
              <a:gd name="connsiteX34" fmla="*/ 1584570 w 1813170"/>
              <a:gd name="connsiteY34" fmla="*/ 822453 h 1152927"/>
              <a:gd name="connsiteX35" fmla="*/ 1508370 w 1813170"/>
              <a:gd name="connsiteY35" fmla="*/ 873253 h 1152927"/>
              <a:gd name="connsiteX36" fmla="*/ 1482970 w 1813170"/>
              <a:gd name="connsiteY36" fmla="*/ 890186 h 1152927"/>
              <a:gd name="connsiteX37" fmla="*/ 1423703 w 1813170"/>
              <a:gd name="connsiteY37" fmla="*/ 898653 h 1152927"/>
              <a:gd name="connsiteX38" fmla="*/ 1398303 w 1813170"/>
              <a:gd name="connsiteY38" fmla="*/ 907120 h 1152927"/>
              <a:gd name="connsiteX39" fmla="*/ 1372903 w 1813170"/>
              <a:gd name="connsiteY39" fmla="*/ 890186 h 1152927"/>
              <a:gd name="connsiteX40" fmla="*/ 1262836 w 1813170"/>
              <a:gd name="connsiteY40" fmla="*/ 940986 h 1152927"/>
              <a:gd name="connsiteX41" fmla="*/ 1237436 w 1813170"/>
              <a:gd name="connsiteY41" fmla="*/ 974853 h 1152927"/>
              <a:gd name="connsiteX42" fmla="*/ 1152770 w 1813170"/>
              <a:gd name="connsiteY42" fmla="*/ 1034120 h 1152927"/>
              <a:gd name="connsiteX43" fmla="*/ 1110436 w 1813170"/>
              <a:gd name="connsiteY43" fmla="*/ 1051053 h 1152927"/>
              <a:gd name="connsiteX44" fmla="*/ 1076570 w 1813170"/>
              <a:gd name="connsiteY44" fmla="*/ 1076453 h 1152927"/>
              <a:gd name="connsiteX45" fmla="*/ 1051170 w 1813170"/>
              <a:gd name="connsiteY45" fmla="*/ 1093386 h 1152927"/>
              <a:gd name="connsiteX46" fmla="*/ 1017303 w 1813170"/>
              <a:gd name="connsiteY46" fmla="*/ 1118786 h 1152927"/>
              <a:gd name="connsiteX47" fmla="*/ 966503 w 1813170"/>
              <a:gd name="connsiteY47" fmla="*/ 1135720 h 1152927"/>
              <a:gd name="connsiteX48" fmla="*/ 890303 w 1813170"/>
              <a:gd name="connsiteY48" fmla="*/ 1152653 h 1152927"/>
              <a:gd name="connsiteX49" fmla="*/ 763303 w 1813170"/>
              <a:gd name="connsiteY49" fmla="*/ 1144186 h 1152927"/>
              <a:gd name="connsiteX50" fmla="*/ 704036 w 1813170"/>
              <a:gd name="connsiteY50" fmla="*/ 1093386 h 1152927"/>
              <a:gd name="connsiteX51" fmla="*/ 644770 w 1813170"/>
              <a:gd name="connsiteY51" fmla="*/ 1051053 h 1152927"/>
              <a:gd name="connsiteX52" fmla="*/ 610903 w 1813170"/>
              <a:gd name="connsiteY52" fmla="*/ 1034120 h 1152927"/>
              <a:gd name="connsiteX53" fmla="*/ 585503 w 1813170"/>
              <a:gd name="connsiteY53" fmla="*/ 1008720 h 1152927"/>
              <a:gd name="connsiteX54" fmla="*/ 534703 w 1813170"/>
              <a:gd name="connsiteY54" fmla="*/ 974853 h 1152927"/>
              <a:gd name="connsiteX55" fmla="*/ 509303 w 1813170"/>
              <a:gd name="connsiteY55" fmla="*/ 940986 h 1152927"/>
              <a:gd name="connsiteX56" fmla="*/ 475436 w 1813170"/>
              <a:gd name="connsiteY56" fmla="*/ 890186 h 1152927"/>
              <a:gd name="connsiteX57" fmla="*/ 450036 w 1813170"/>
              <a:gd name="connsiteY57" fmla="*/ 873253 h 1152927"/>
              <a:gd name="connsiteX58" fmla="*/ 263770 w 1813170"/>
              <a:gd name="connsiteY58" fmla="*/ 890186 h 1152927"/>
              <a:gd name="connsiteX59" fmla="*/ 221436 w 1813170"/>
              <a:gd name="connsiteY59" fmla="*/ 907120 h 1152927"/>
              <a:gd name="connsiteX60" fmla="*/ 170636 w 1813170"/>
              <a:gd name="connsiteY60" fmla="*/ 924053 h 1152927"/>
              <a:gd name="connsiteX61" fmla="*/ 85970 w 1813170"/>
              <a:gd name="connsiteY61" fmla="*/ 864786 h 1152927"/>
              <a:gd name="connsiteX62" fmla="*/ 26703 w 1813170"/>
              <a:gd name="connsiteY62" fmla="*/ 797053 h 1152927"/>
              <a:gd name="connsiteX63" fmla="*/ 18236 w 1813170"/>
              <a:gd name="connsiteY63" fmla="*/ 771653 h 1152927"/>
              <a:gd name="connsiteX64" fmla="*/ 26703 w 1813170"/>
              <a:gd name="connsiteY64" fmla="*/ 644653 h 1152927"/>
              <a:gd name="connsiteX65" fmla="*/ 60570 w 1813170"/>
              <a:gd name="connsiteY65" fmla="*/ 627720 h 1152927"/>
              <a:gd name="connsiteX66" fmla="*/ 111370 w 1813170"/>
              <a:gd name="connsiteY66" fmla="*/ 610786 h 1152927"/>
              <a:gd name="connsiteX67" fmla="*/ 136770 w 1813170"/>
              <a:gd name="connsiteY67" fmla="*/ 602320 h 1152927"/>
              <a:gd name="connsiteX68" fmla="*/ 162170 w 1813170"/>
              <a:gd name="connsiteY68" fmla="*/ 593853 h 1152927"/>
              <a:gd name="connsiteX69" fmla="*/ 153703 w 1813170"/>
              <a:gd name="connsiteY69" fmla="*/ 483786 h 1152927"/>
              <a:gd name="connsiteX70" fmla="*/ 145236 w 1813170"/>
              <a:gd name="connsiteY70" fmla="*/ 458386 h 1152927"/>
              <a:gd name="connsiteX71" fmla="*/ 94436 w 1813170"/>
              <a:gd name="connsiteY71" fmla="*/ 390653 h 1152927"/>
              <a:gd name="connsiteX72" fmla="*/ 43636 w 1813170"/>
              <a:gd name="connsiteY72" fmla="*/ 348320 h 1152927"/>
              <a:gd name="connsiteX73" fmla="*/ 9770 w 1813170"/>
              <a:gd name="connsiteY73" fmla="*/ 297520 h 1152927"/>
              <a:gd name="connsiteX74" fmla="*/ 1303 w 1813170"/>
              <a:gd name="connsiteY74" fmla="*/ 255186 h 1152927"/>
              <a:gd name="connsiteX75" fmla="*/ 35170 w 1813170"/>
              <a:gd name="connsiteY75" fmla="*/ 187453 h 1152927"/>
              <a:gd name="connsiteX76" fmla="*/ 69036 w 1813170"/>
              <a:gd name="connsiteY76" fmla="*/ 170520 h 1152927"/>
              <a:gd name="connsiteX77" fmla="*/ 111370 w 1813170"/>
              <a:gd name="connsiteY77" fmla="*/ 145120 h 1152927"/>
              <a:gd name="connsiteX78" fmla="*/ 128303 w 1813170"/>
              <a:gd name="connsiteY78" fmla="*/ 153586 h 115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813170" h="1152927">
                <a:moveTo>
                  <a:pt x="128303" y="153586"/>
                </a:moveTo>
                <a:cubicBezTo>
                  <a:pt x="138181" y="145119"/>
                  <a:pt x="136703" y="109401"/>
                  <a:pt x="170636" y="94320"/>
                </a:cubicBezTo>
                <a:cubicBezTo>
                  <a:pt x="186947" y="87071"/>
                  <a:pt x="204503" y="83030"/>
                  <a:pt x="221436" y="77386"/>
                </a:cubicBezTo>
                <a:lnTo>
                  <a:pt x="246836" y="68920"/>
                </a:lnTo>
                <a:cubicBezTo>
                  <a:pt x="286347" y="74564"/>
                  <a:pt x="326518" y="76712"/>
                  <a:pt x="365370" y="85853"/>
                </a:cubicBezTo>
                <a:cubicBezTo>
                  <a:pt x="375275" y="88184"/>
                  <a:pt x="380617" y="103463"/>
                  <a:pt x="390770" y="102786"/>
                </a:cubicBezTo>
                <a:cubicBezTo>
                  <a:pt x="425602" y="100464"/>
                  <a:pt x="458503" y="85853"/>
                  <a:pt x="492370" y="77386"/>
                </a:cubicBezTo>
                <a:cubicBezTo>
                  <a:pt x="565162" y="28859"/>
                  <a:pt x="473063" y="87039"/>
                  <a:pt x="543170" y="51986"/>
                </a:cubicBezTo>
                <a:cubicBezTo>
                  <a:pt x="552271" y="47435"/>
                  <a:pt x="559469" y="39604"/>
                  <a:pt x="568570" y="35053"/>
                </a:cubicBezTo>
                <a:cubicBezTo>
                  <a:pt x="638677" y="0"/>
                  <a:pt x="546578" y="58180"/>
                  <a:pt x="619370" y="9653"/>
                </a:cubicBezTo>
                <a:cubicBezTo>
                  <a:pt x="852237" y="29059"/>
                  <a:pt x="638134" y="7329"/>
                  <a:pt x="763303" y="26586"/>
                </a:cubicBezTo>
                <a:cubicBezTo>
                  <a:pt x="785792" y="30046"/>
                  <a:pt x="808592" y="31312"/>
                  <a:pt x="831036" y="35053"/>
                </a:cubicBezTo>
                <a:cubicBezTo>
                  <a:pt x="852294" y="38596"/>
                  <a:pt x="870174" y="45277"/>
                  <a:pt x="890303" y="51986"/>
                </a:cubicBezTo>
                <a:cubicBezTo>
                  <a:pt x="934298" y="95983"/>
                  <a:pt x="872246" y="32332"/>
                  <a:pt x="932636" y="102786"/>
                </a:cubicBezTo>
                <a:cubicBezTo>
                  <a:pt x="940428" y="111877"/>
                  <a:pt x="947094" y="123323"/>
                  <a:pt x="958036" y="128186"/>
                </a:cubicBezTo>
                <a:cubicBezTo>
                  <a:pt x="973723" y="135158"/>
                  <a:pt x="991687" y="135873"/>
                  <a:pt x="1008836" y="136653"/>
                </a:cubicBezTo>
                <a:cubicBezTo>
                  <a:pt x="1116007" y="141525"/>
                  <a:pt x="1223325" y="142298"/>
                  <a:pt x="1330570" y="145120"/>
                </a:cubicBezTo>
                <a:cubicBezTo>
                  <a:pt x="1451889" y="169382"/>
                  <a:pt x="1301610" y="135467"/>
                  <a:pt x="1406770" y="170520"/>
                </a:cubicBezTo>
                <a:cubicBezTo>
                  <a:pt x="1420422" y="175071"/>
                  <a:pt x="1435081" y="175750"/>
                  <a:pt x="1449103" y="178986"/>
                </a:cubicBezTo>
                <a:cubicBezTo>
                  <a:pt x="1471780" y="184219"/>
                  <a:pt x="1494015" y="191356"/>
                  <a:pt x="1516836" y="195920"/>
                </a:cubicBezTo>
                <a:cubicBezTo>
                  <a:pt x="1530947" y="198742"/>
                  <a:pt x="1545122" y="201264"/>
                  <a:pt x="1559170" y="204386"/>
                </a:cubicBezTo>
                <a:cubicBezTo>
                  <a:pt x="1570529" y="206910"/>
                  <a:pt x="1581588" y="210771"/>
                  <a:pt x="1593036" y="212853"/>
                </a:cubicBezTo>
                <a:cubicBezTo>
                  <a:pt x="1612670" y="216423"/>
                  <a:pt x="1632547" y="218498"/>
                  <a:pt x="1652303" y="221320"/>
                </a:cubicBezTo>
                <a:cubicBezTo>
                  <a:pt x="1660770" y="224142"/>
                  <a:pt x="1670050" y="225194"/>
                  <a:pt x="1677703" y="229786"/>
                </a:cubicBezTo>
                <a:cubicBezTo>
                  <a:pt x="1684548" y="233893"/>
                  <a:pt x="1688504" y="241610"/>
                  <a:pt x="1694636" y="246720"/>
                </a:cubicBezTo>
                <a:cubicBezTo>
                  <a:pt x="1774182" y="313009"/>
                  <a:pt x="1673517" y="217134"/>
                  <a:pt x="1779303" y="322920"/>
                </a:cubicBezTo>
                <a:lnTo>
                  <a:pt x="1804703" y="348320"/>
                </a:lnTo>
                <a:cubicBezTo>
                  <a:pt x="1807525" y="359609"/>
                  <a:pt x="1813170" y="370550"/>
                  <a:pt x="1813170" y="382186"/>
                </a:cubicBezTo>
                <a:cubicBezTo>
                  <a:pt x="1813170" y="426147"/>
                  <a:pt x="1801183" y="452015"/>
                  <a:pt x="1787770" y="492253"/>
                </a:cubicBezTo>
                <a:lnTo>
                  <a:pt x="1770836" y="543053"/>
                </a:lnTo>
                <a:lnTo>
                  <a:pt x="1762370" y="568453"/>
                </a:lnTo>
                <a:cubicBezTo>
                  <a:pt x="1762078" y="572535"/>
                  <a:pt x="1758329" y="694938"/>
                  <a:pt x="1745436" y="729320"/>
                </a:cubicBezTo>
                <a:cubicBezTo>
                  <a:pt x="1737503" y="750475"/>
                  <a:pt x="1713308" y="770784"/>
                  <a:pt x="1694636" y="780120"/>
                </a:cubicBezTo>
                <a:cubicBezTo>
                  <a:pt x="1678671" y="788102"/>
                  <a:pt x="1658688" y="787152"/>
                  <a:pt x="1643836" y="797053"/>
                </a:cubicBezTo>
                <a:cubicBezTo>
                  <a:pt x="1608754" y="820440"/>
                  <a:pt x="1628308" y="811518"/>
                  <a:pt x="1584570" y="822453"/>
                </a:cubicBezTo>
                <a:lnTo>
                  <a:pt x="1508370" y="873253"/>
                </a:lnTo>
                <a:cubicBezTo>
                  <a:pt x="1499903" y="878897"/>
                  <a:pt x="1493043" y="888747"/>
                  <a:pt x="1482970" y="890186"/>
                </a:cubicBezTo>
                <a:lnTo>
                  <a:pt x="1423703" y="898653"/>
                </a:lnTo>
                <a:cubicBezTo>
                  <a:pt x="1415236" y="901475"/>
                  <a:pt x="1407106" y="908587"/>
                  <a:pt x="1398303" y="907120"/>
                </a:cubicBezTo>
                <a:cubicBezTo>
                  <a:pt x="1388266" y="905447"/>
                  <a:pt x="1383037" y="889265"/>
                  <a:pt x="1372903" y="890186"/>
                </a:cubicBezTo>
                <a:cubicBezTo>
                  <a:pt x="1336159" y="893526"/>
                  <a:pt x="1294182" y="922179"/>
                  <a:pt x="1262836" y="940986"/>
                </a:cubicBezTo>
                <a:cubicBezTo>
                  <a:pt x="1254369" y="952275"/>
                  <a:pt x="1247414" y="964875"/>
                  <a:pt x="1237436" y="974853"/>
                </a:cubicBezTo>
                <a:cubicBezTo>
                  <a:pt x="1217027" y="995262"/>
                  <a:pt x="1178932" y="1021039"/>
                  <a:pt x="1152770" y="1034120"/>
                </a:cubicBezTo>
                <a:cubicBezTo>
                  <a:pt x="1139176" y="1040917"/>
                  <a:pt x="1123722" y="1043672"/>
                  <a:pt x="1110436" y="1051053"/>
                </a:cubicBezTo>
                <a:cubicBezTo>
                  <a:pt x="1098101" y="1057906"/>
                  <a:pt x="1088053" y="1068251"/>
                  <a:pt x="1076570" y="1076453"/>
                </a:cubicBezTo>
                <a:cubicBezTo>
                  <a:pt x="1068290" y="1082367"/>
                  <a:pt x="1059450" y="1087472"/>
                  <a:pt x="1051170" y="1093386"/>
                </a:cubicBezTo>
                <a:cubicBezTo>
                  <a:pt x="1039687" y="1101588"/>
                  <a:pt x="1029924" y="1112475"/>
                  <a:pt x="1017303" y="1118786"/>
                </a:cubicBezTo>
                <a:cubicBezTo>
                  <a:pt x="1001338" y="1126769"/>
                  <a:pt x="983820" y="1131391"/>
                  <a:pt x="966503" y="1135720"/>
                </a:cubicBezTo>
                <a:cubicBezTo>
                  <a:pt x="918675" y="1147676"/>
                  <a:pt x="944046" y="1141904"/>
                  <a:pt x="890303" y="1152653"/>
                </a:cubicBezTo>
                <a:cubicBezTo>
                  <a:pt x="847970" y="1149831"/>
                  <a:pt x="804820" y="1152927"/>
                  <a:pt x="763303" y="1144186"/>
                </a:cubicBezTo>
                <a:cubicBezTo>
                  <a:pt x="746892" y="1140731"/>
                  <a:pt x="716474" y="1104047"/>
                  <a:pt x="704036" y="1093386"/>
                </a:cubicBezTo>
                <a:cubicBezTo>
                  <a:pt x="694947" y="1085595"/>
                  <a:pt x="658174" y="1058712"/>
                  <a:pt x="644770" y="1051053"/>
                </a:cubicBezTo>
                <a:cubicBezTo>
                  <a:pt x="633811" y="1044791"/>
                  <a:pt x="622192" y="1039764"/>
                  <a:pt x="610903" y="1034120"/>
                </a:cubicBezTo>
                <a:cubicBezTo>
                  <a:pt x="602436" y="1025653"/>
                  <a:pt x="595466" y="1015362"/>
                  <a:pt x="585503" y="1008720"/>
                </a:cubicBezTo>
                <a:cubicBezTo>
                  <a:pt x="532117" y="973129"/>
                  <a:pt x="588721" y="1037874"/>
                  <a:pt x="534703" y="974853"/>
                </a:cubicBezTo>
                <a:cubicBezTo>
                  <a:pt x="525520" y="964139"/>
                  <a:pt x="517395" y="952546"/>
                  <a:pt x="509303" y="940986"/>
                </a:cubicBezTo>
                <a:cubicBezTo>
                  <a:pt x="497632" y="924313"/>
                  <a:pt x="492369" y="901475"/>
                  <a:pt x="475436" y="890186"/>
                </a:cubicBezTo>
                <a:lnTo>
                  <a:pt x="450036" y="873253"/>
                </a:lnTo>
                <a:cubicBezTo>
                  <a:pt x="387947" y="878897"/>
                  <a:pt x="325442" y="881049"/>
                  <a:pt x="263770" y="890186"/>
                </a:cubicBezTo>
                <a:cubicBezTo>
                  <a:pt x="248736" y="892413"/>
                  <a:pt x="235719" y="901926"/>
                  <a:pt x="221436" y="907120"/>
                </a:cubicBezTo>
                <a:cubicBezTo>
                  <a:pt x="204661" y="913220"/>
                  <a:pt x="170636" y="924053"/>
                  <a:pt x="170636" y="924053"/>
                </a:cubicBezTo>
                <a:cubicBezTo>
                  <a:pt x="153294" y="912491"/>
                  <a:pt x="104778" y="881504"/>
                  <a:pt x="85970" y="864786"/>
                </a:cubicBezTo>
                <a:cubicBezTo>
                  <a:pt x="66104" y="847128"/>
                  <a:pt x="39580" y="822807"/>
                  <a:pt x="26703" y="797053"/>
                </a:cubicBezTo>
                <a:cubicBezTo>
                  <a:pt x="22712" y="789071"/>
                  <a:pt x="21058" y="780120"/>
                  <a:pt x="18236" y="771653"/>
                </a:cubicBezTo>
                <a:cubicBezTo>
                  <a:pt x="21058" y="729320"/>
                  <a:pt x="14731" y="685356"/>
                  <a:pt x="26703" y="644653"/>
                </a:cubicBezTo>
                <a:cubicBezTo>
                  <a:pt x="30264" y="632544"/>
                  <a:pt x="48851" y="632407"/>
                  <a:pt x="60570" y="627720"/>
                </a:cubicBezTo>
                <a:cubicBezTo>
                  <a:pt x="77143" y="621091"/>
                  <a:pt x="94437" y="616430"/>
                  <a:pt x="111370" y="610786"/>
                </a:cubicBezTo>
                <a:lnTo>
                  <a:pt x="136770" y="602320"/>
                </a:lnTo>
                <a:lnTo>
                  <a:pt x="162170" y="593853"/>
                </a:lnTo>
                <a:cubicBezTo>
                  <a:pt x="159348" y="557164"/>
                  <a:pt x="158267" y="520299"/>
                  <a:pt x="153703" y="483786"/>
                </a:cubicBezTo>
                <a:cubicBezTo>
                  <a:pt x="152596" y="474930"/>
                  <a:pt x="149570" y="466188"/>
                  <a:pt x="145236" y="458386"/>
                </a:cubicBezTo>
                <a:cubicBezTo>
                  <a:pt x="134398" y="438878"/>
                  <a:pt x="114991" y="407097"/>
                  <a:pt x="94436" y="390653"/>
                </a:cubicBezTo>
                <a:cubicBezTo>
                  <a:pt x="65662" y="367634"/>
                  <a:pt x="68479" y="380261"/>
                  <a:pt x="43636" y="348320"/>
                </a:cubicBezTo>
                <a:cubicBezTo>
                  <a:pt x="31142" y="332256"/>
                  <a:pt x="9770" y="297520"/>
                  <a:pt x="9770" y="297520"/>
                </a:cubicBezTo>
                <a:cubicBezTo>
                  <a:pt x="6948" y="283409"/>
                  <a:pt x="0" y="269518"/>
                  <a:pt x="1303" y="255186"/>
                </a:cubicBezTo>
                <a:cubicBezTo>
                  <a:pt x="3565" y="230303"/>
                  <a:pt x="13304" y="202030"/>
                  <a:pt x="35170" y="187453"/>
                </a:cubicBezTo>
                <a:cubicBezTo>
                  <a:pt x="45671" y="180452"/>
                  <a:pt x="58535" y="177521"/>
                  <a:pt x="69036" y="170520"/>
                </a:cubicBezTo>
                <a:cubicBezTo>
                  <a:pt x="115523" y="139529"/>
                  <a:pt x="52413" y="164771"/>
                  <a:pt x="111370" y="145120"/>
                </a:cubicBezTo>
                <a:cubicBezTo>
                  <a:pt x="150880" y="164875"/>
                  <a:pt x="118425" y="162053"/>
                  <a:pt x="128303" y="153586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600" baseline="-25000" dirty="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9158" name="Freeform 11"/>
          <p:cNvSpPr>
            <a:spLocks noChangeArrowheads="1"/>
          </p:cNvSpPr>
          <p:nvPr/>
        </p:nvSpPr>
        <p:spPr bwMode="auto">
          <a:xfrm>
            <a:off x="4953000" y="1828800"/>
            <a:ext cx="1066800" cy="1676400"/>
          </a:xfrm>
          <a:custGeom>
            <a:avLst/>
            <a:gdLst>
              <a:gd name="T0" fmla="*/ 38080283 w 443320"/>
              <a:gd name="T1" fmla="*/ 3190191 h 732367"/>
              <a:gd name="T2" fmla="*/ 47599981 w 443320"/>
              <a:gd name="T3" fmla="*/ 28715636 h 732367"/>
              <a:gd name="T4" fmla="*/ 57120343 w 443320"/>
              <a:gd name="T5" fmla="*/ 47859194 h 732367"/>
              <a:gd name="T6" fmla="*/ 66640397 w 443320"/>
              <a:gd name="T7" fmla="*/ 181864517 h 732367"/>
              <a:gd name="T8" fmla="*/ 57120343 w 443320"/>
              <a:gd name="T9" fmla="*/ 207389567 h 732367"/>
              <a:gd name="T10" fmla="*/ 47599981 w 443320"/>
              <a:gd name="T11" fmla="*/ 226533062 h 732367"/>
              <a:gd name="T12" fmla="*/ 28559902 w 443320"/>
              <a:gd name="T13" fmla="*/ 328631870 h 732367"/>
              <a:gd name="T14" fmla="*/ 0 w 443320"/>
              <a:gd name="T15" fmla="*/ 392444496 h 732367"/>
              <a:gd name="T16" fmla="*/ 19039506 w 443320"/>
              <a:gd name="T17" fmla="*/ 481780999 h 732367"/>
              <a:gd name="T18" fmla="*/ 38080283 w 443320"/>
              <a:gd name="T19" fmla="*/ 494544110 h 732367"/>
              <a:gd name="T20" fmla="*/ 57120343 w 443320"/>
              <a:gd name="T21" fmla="*/ 513686872 h 732367"/>
              <a:gd name="T22" fmla="*/ 95200655 w 443320"/>
              <a:gd name="T23" fmla="*/ 526449690 h 732367"/>
              <a:gd name="T24" fmla="*/ 152320593 w 443320"/>
              <a:gd name="T25" fmla="*/ 551974154 h 732367"/>
              <a:gd name="T26" fmla="*/ 209440801 w 443320"/>
              <a:gd name="T27" fmla="*/ 532831099 h 732367"/>
              <a:gd name="T28" fmla="*/ 257040146 w 443320"/>
              <a:gd name="T29" fmla="*/ 500924640 h 732367"/>
              <a:gd name="T30" fmla="*/ 314160316 w 443320"/>
              <a:gd name="T31" fmla="*/ 488162115 h 732367"/>
              <a:gd name="T32" fmla="*/ 380800770 w 443320"/>
              <a:gd name="T33" fmla="*/ 475400762 h 732367"/>
              <a:gd name="T34" fmla="*/ 409360778 w 443320"/>
              <a:gd name="T35" fmla="*/ 462637065 h 732367"/>
              <a:gd name="T36" fmla="*/ 428400578 w 443320"/>
              <a:gd name="T37" fmla="*/ 424350076 h 732367"/>
              <a:gd name="T38" fmla="*/ 437920478 w 443320"/>
              <a:gd name="T39" fmla="*/ 379682264 h 732367"/>
              <a:gd name="T40" fmla="*/ 447440377 w 443320"/>
              <a:gd name="T41" fmla="*/ 315869931 h 732367"/>
              <a:gd name="T42" fmla="*/ 466480793 w 443320"/>
              <a:gd name="T43" fmla="*/ 277582429 h 732367"/>
              <a:gd name="T44" fmla="*/ 485520285 w 443320"/>
              <a:gd name="T45" fmla="*/ 239295294 h 732367"/>
              <a:gd name="T46" fmla="*/ 495040801 w 443320"/>
              <a:gd name="T47" fmla="*/ 220151946 h 732367"/>
              <a:gd name="T48" fmla="*/ 466480793 w 443320"/>
              <a:gd name="T49" fmla="*/ 143577418 h 732367"/>
              <a:gd name="T50" fmla="*/ 437920478 w 443320"/>
              <a:gd name="T51" fmla="*/ 137195862 h 732367"/>
              <a:gd name="T52" fmla="*/ 399840570 w 443320"/>
              <a:gd name="T53" fmla="*/ 86146568 h 732367"/>
              <a:gd name="T54" fmla="*/ 390320054 w 443320"/>
              <a:gd name="T55" fmla="*/ 67002872 h 732367"/>
              <a:gd name="T56" fmla="*/ 304640108 w 443320"/>
              <a:gd name="T57" fmla="*/ 47859194 h 732367"/>
              <a:gd name="T58" fmla="*/ 276079946 w 443320"/>
              <a:gd name="T59" fmla="*/ 41477529 h 732367"/>
              <a:gd name="T60" fmla="*/ 209440801 w 443320"/>
              <a:gd name="T61" fmla="*/ 35097045 h 732367"/>
              <a:gd name="T62" fmla="*/ 123760662 w 443320"/>
              <a:gd name="T63" fmla="*/ 22333879 h 732367"/>
              <a:gd name="T64" fmla="*/ 95200655 w 443320"/>
              <a:gd name="T65" fmla="*/ 15953371 h 732367"/>
              <a:gd name="T66" fmla="*/ 57120343 w 443320"/>
              <a:gd name="T67" fmla="*/ 9571965 h 732367"/>
              <a:gd name="T68" fmla="*/ 38080283 w 443320"/>
              <a:gd name="T69" fmla="*/ 3190191 h 732367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443320"/>
              <a:gd name="T106" fmla="*/ 0 h 732367"/>
              <a:gd name="T107" fmla="*/ 443320 w 443320"/>
              <a:gd name="T108" fmla="*/ 732367 h 732367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443320" h="732367">
                <a:moveTo>
                  <a:pt x="33867" y="4233"/>
                </a:moveTo>
                <a:cubicBezTo>
                  <a:pt x="32456" y="8466"/>
                  <a:pt x="39136" y="26911"/>
                  <a:pt x="42333" y="38100"/>
                </a:cubicBezTo>
                <a:cubicBezTo>
                  <a:pt x="44785" y="46681"/>
                  <a:pt x="50059" y="54606"/>
                  <a:pt x="50800" y="63500"/>
                </a:cubicBezTo>
                <a:cubicBezTo>
                  <a:pt x="55728" y="122629"/>
                  <a:pt x="56445" y="182033"/>
                  <a:pt x="59267" y="241300"/>
                </a:cubicBezTo>
                <a:cubicBezTo>
                  <a:pt x="56445" y="252589"/>
                  <a:pt x="53997" y="263978"/>
                  <a:pt x="50800" y="275167"/>
                </a:cubicBezTo>
                <a:cubicBezTo>
                  <a:pt x="48348" y="283748"/>
                  <a:pt x="43725" y="291752"/>
                  <a:pt x="42333" y="300567"/>
                </a:cubicBezTo>
                <a:cubicBezTo>
                  <a:pt x="35236" y="345517"/>
                  <a:pt x="39790" y="392861"/>
                  <a:pt x="25400" y="436033"/>
                </a:cubicBezTo>
                <a:cubicBezTo>
                  <a:pt x="4787" y="497872"/>
                  <a:pt x="12796" y="469517"/>
                  <a:pt x="0" y="520700"/>
                </a:cubicBezTo>
                <a:cubicBezTo>
                  <a:pt x="273" y="523426"/>
                  <a:pt x="5425" y="616217"/>
                  <a:pt x="16933" y="639233"/>
                </a:cubicBezTo>
                <a:cubicBezTo>
                  <a:pt x="20503" y="646373"/>
                  <a:pt x="28880" y="649933"/>
                  <a:pt x="33867" y="656167"/>
                </a:cubicBezTo>
                <a:cubicBezTo>
                  <a:pt x="40224" y="664113"/>
                  <a:pt x="42983" y="675053"/>
                  <a:pt x="50800" y="681567"/>
                </a:cubicBezTo>
                <a:cubicBezTo>
                  <a:pt x="60496" y="689647"/>
                  <a:pt x="73844" y="692006"/>
                  <a:pt x="84667" y="698500"/>
                </a:cubicBezTo>
                <a:cubicBezTo>
                  <a:pt x="102118" y="708971"/>
                  <a:pt x="135467" y="732367"/>
                  <a:pt x="135467" y="732367"/>
                </a:cubicBezTo>
                <a:cubicBezTo>
                  <a:pt x="159446" y="724374"/>
                  <a:pt x="166068" y="724641"/>
                  <a:pt x="186267" y="706967"/>
                </a:cubicBezTo>
                <a:cubicBezTo>
                  <a:pt x="201286" y="693826"/>
                  <a:pt x="209668" y="670944"/>
                  <a:pt x="228600" y="664633"/>
                </a:cubicBezTo>
                <a:cubicBezTo>
                  <a:pt x="245533" y="658989"/>
                  <a:pt x="262084" y="652029"/>
                  <a:pt x="279400" y="647700"/>
                </a:cubicBezTo>
                <a:cubicBezTo>
                  <a:pt x="321925" y="637068"/>
                  <a:pt x="302228" y="642913"/>
                  <a:pt x="338667" y="630767"/>
                </a:cubicBezTo>
                <a:cubicBezTo>
                  <a:pt x="347134" y="625122"/>
                  <a:pt x="358674" y="622462"/>
                  <a:pt x="364067" y="613833"/>
                </a:cubicBezTo>
                <a:cubicBezTo>
                  <a:pt x="373527" y="598697"/>
                  <a:pt x="381000" y="563033"/>
                  <a:pt x="381000" y="563033"/>
                </a:cubicBezTo>
                <a:cubicBezTo>
                  <a:pt x="383822" y="543278"/>
                  <a:pt x="387135" y="523586"/>
                  <a:pt x="389467" y="503767"/>
                </a:cubicBezTo>
                <a:cubicBezTo>
                  <a:pt x="392781" y="475598"/>
                  <a:pt x="392706" y="446977"/>
                  <a:pt x="397933" y="419100"/>
                </a:cubicBezTo>
                <a:cubicBezTo>
                  <a:pt x="401222" y="401556"/>
                  <a:pt x="409223" y="385233"/>
                  <a:pt x="414867" y="368300"/>
                </a:cubicBezTo>
                <a:lnTo>
                  <a:pt x="431800" y="317500"/>
                </a:lnTo>
                <a:lnTo>
                  <a:pt x="440267" y="292100"/>
                </a:lnTo>
                <a:cubicBezTo>
                  <a:pt x="437346" y="265816"/>
                  <a:pt x="443320" y="213263"/>
                  <a:pt x="414867" y="190500"/>
                </a:cubicBezTo>
                <a:cubicBezTo>
                  <a:pt x="407898" y="184925"/>
                  <a:pt x="397934" y="184855"/>
                  <a:pt x="389467" y="182033"/>
                </a:cubicBezTo>
                <a:cubicBezTo>
                  <a:pt x="359911" y="152479"/>
                  <a:pt x="375058" y="172673"/>
                  <a:pt x="355600" y="114300"/>
                </a:cubicBezTo>
                <a:cubicBezTo>
                  <a:pt x="352778" y="105833"/>
                  <a:pt x="355600" y="91722"/>
                  <a:pt x="347133" y="88900"/>
                </a:cubicBezTo>
                <a:lnTo>
                  <a:pt x="270933" y="63500"/>
                </a:lnTo>
                <a:cubicBezTo>
                  <a:pt x="262466" y="60678"/>
                  <a:pt x="254368" y="56295"/>
                  <a:pt x="245533" y="55033"/>
                </a:cubicBezTo>
                <a:cubicBezTo>
                  <a:pt x="225778" y="52211"/>
                  <a:pt x="205951" y="49848"/>
                  <a:pt x="186267" y="46567"/>
                </a:cubicBezTo>
                <a:cubicBezTo>
                  <a:pt x="165311" y="43074"/>
                  <a:pt x="131382" y="35723"/>
                  <a:pt x="110067" y="29633"/>
                </a:cubicBezTo>
                <a:cubicBezTo>
                  <a:pt x="101486" y="27181"/>
                  <a:pt x="93248" y="23619"/>
                  <a:pt x="84667" y="21167"/>
                </a:cubicBezTo>
                <a:cubicBezTo>
                  <a:pt x="73478" y="17970"/>
                  <a:pt x="61989" y="15897"/>
                  <a:pt x="50800" y="12700"/>
                </a:cubicBezTo>
                <a:cubicBezTo>
                  <a:pt x="42219" y="10248"/>
                  <a:pt x="35278" y="0"/>
                  <a:pt x="33867" y="4233"/>
                </a:cubicBezTo>
                <a:close/>
              </a:path>
            </a:pathLst>
          </a:custGeom>
          <a:solidFill>
            <a:schemeClr val="accent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9159" name="TextBox 13"/>
          <p:cNvSpPr txBox="1">
            <a:spLocks noChangeArrowheads="1"/>
          </p:cNvSpPr>
          <p:nvPr/>
        </p:nvSpPr>
        <p:spPr bwMode="auto">
          <a:xfrm>
            <a:off x="2133601" y="1143001"/>
            <a:ext cx="10636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G</a:t>
            </a:r>
            <a:r>
              <a:rPr kumimoji="1" lang="en-US" sz="2600" baseline="-250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30,0.5</a:t>
            </a:r>
          </a:p>
        </p:txBody>
      </p:sp>
      <p:sp>
        <p:nvSpPr>
          <p:cNvPr id="49160" name="TextBox 14"/>
          <p:cNvSpPr txBox="1">
            <a:spLocks noChangeArrowheads="1"/>
          </p:cNvSpPr>
          <p:nvPr/>
        </p:nvSpPr>
        <p:spPr bwMode="auto">
          <a:xfrm>
            <a:off x="5715000" y="1600201"/>
            <a:ext cx="40798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600" b="1">
                <a:solidFill>
                  <a:srgbClr val="FF0000"/>
                </a:solidFill>
                <a:latin typeface="Arial" charset="0"/>
                <a:ea typeface="+mn-ea"/>
                <a:cs typeface="Arial" charset="0"/>
              </a:rPr>
              <a:t>S</a:t>
            </a:r>
          </a:p>
        </p:txBody>
      </p:sp>
      <p:sp>
        <p:nvSpPr>
          <p:cNvPr id="49161" name="Oval 15"/>
          <p:cNvSpPr>
            <a:spLocks noChangeArrowheads="1"/>
          </p:cNvSpPr>
          <p:nvPr/>
        </p:nvSpPr>
        <p:spPr bwMode="auto">
          <a:xfrm>
            <a:off x="5334000" y="2362200"/>
            <a:ext cx="304800" cy="304800"/>
          </a:xfrm>
          <a:prstGeom prst="ellipse">
            <a:avLst/>
          </a:prstGeom>
          <a:solidFill>
            <a:srgbClr val="FFFF00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k</a:t>
            </a:r>
          </a:p>
        </p:txBody>
      </p:sp>
      <p:sp>
        <p:nvSpPr>
          <p:cNvPr id="49162" name="Freeform 23"/>
          <p:cNvSpPr>
            <a:spLocks noChangeArrowheads="1"/>
          </p:cNvSpPr>
          <p:nvPr/>
        </p:nvSpPr>
        <p:spPr bwMode="auto">
          <a:xfrm rot="438102" flipV="1">
            <a:off x="3952875" y="2343150"/>
            <a:ext cx="1379538" cy="420688"/>
          </a:xfrm>
          <a:custGeom>
            <a:avLst/>
            <a:gdLst>
              <a:gd name="T0" fmla="*/ 1376368 w 1380067"/>
              <a:gd name="T1" fmla="*/ 892005126 h 138289"/>
              <a:gd name="T2" fmla="*/ 455975 w 1380067"/>
              <a:gd name="T3" fmla="*/ 20742301 h 138289"/>
              <a:gd name="T4" fmla="*/ 0 w 1380067"/>
              <a:gd name="T5" fmla="*/ 1016468241 h 138289"/>
              <a:gd name="T6" fmla="*/ 0 60000 65536"/>
              <a:gd name="T7" fmla="*/ 0 60000 65536"/>
              <a:gd name="T8" fmla="*/ 0 60000 65536"/>
              <a:gd name="T9" fmla="*/ 0 w 1380067"/>
              <a:gd name="T10" fmla="*/ 0 h 138289"/>
              <a:gd name="T11" fmla="*/ 1380067 w 1380067"/>
              <a:gd name="T12" fmla="*/ 138289 h 1382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0067" h="138289">
                <a:moveTo>
                  <a:pt x="1380067" y="121356"/>
                </a:moveTo>
                <a:cubicBezTo>
                  <a:pt x="1033639" y="60678"/>
                  <a:pt x="687211" y="0"/>
                  <a:pt x="457200" y="2822"/>
                </a:cubicBezTo>
                <a:cubicBezTo>
                  <a:pt x="227189" y="5644"/>
                  <a:pt x="113594" y="71966"/>
                  <a:pt x="0" y="138289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oval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9163" name="Freeform 24"/>
          <p:cNvSpPr>
            <a:spLocks noChangeArrowheads="1"/>
          </p:cNvSpPr>
          <p:nvPr/>
        </p:nvSpPr>
        <p:spPr bwMode="auto">
          <a:xfrm rot="1024720">
            <a:off x="4191000" y="2011363"/>
            <a:ext cx="1276350" cy="196850"/>
          </a:xfrm>
          <a:custGeom>
            <a:avLst/>
            <a:gdLst>
              <a:gd name="T0" fmla="*/ 737860 w 1380067"/>
              <a:gd name="T1" fmla="*/ 2038251 h 138289"/>
              <a:gd name="T2" fmla="*/ 244444 w 1380067"/>
              <a:gd name="T3" fmla="*/ 47392 h 138289"/>
              <a:gd name="T4" fmla="*/ 0 w 1380067"/>
              <a:gd name="T5" fmla="*/ 2322654 h 138289"/>
              <a:gd name="T6" fmla="*/ 0 60000 65536"/>
              <a:gd name="T7" fmla="*/ 0 60000 65536"/>
              <a:gd name="T8" fmla="*/ 0 60000 65536"/>
              <a:gd name="T9" fmla="*/ 0 w 1380067"/>
              <a:gd name="T10" fmla="*/ 0 h 138289"/>
              <a:gd name="T11" fmla="*/ 1380067 w 1380067"/>
              <a:gd name="T12" fmla="*/ 138289 h 1382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0067" h="138289">
                <a:moveTo>
                  <a:pt x="1380067" y="121356"/>
                </a:moveTo>
                <a:cubicBezTo>
                  <a:pt x="1033639" y="60678"/>
                  <a:pt x="687211" y="0"/>
                  <a:pt x="457200" y="2822"/>
                </a:cubicBezTo>
                <a:cubicBezTo>
                  <a:pt x="227189" y="5644"/>
                  <a:pt x="113594" y="71966"/>
                  <a:pt x="0" y="138289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oval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9164" name="Freeform 26"/>
          <p:cNvSpPr>
            <a:spLocks noChangeArrowheads="1"/>
          </p:cNvSpPr>
          <p:nvPr/>
        </p:nvSpPr>
        <p:spPr bwMode="auto">
          <a:xfrm rot="14306928" flipV="1">
            <a:off x="5399088" y="2854325"/>
            <a:ext cx="482600" cy="44450"/>
          </a:xfrm>
          <a:custGeom>
            <a:avLst/>
            <a:gdLst>
              <a:gd name="T0" fmla="*/ 308 w 1380067"/>
              <a:gd name="T1" fmla="*/ 14 h 138289"/>
              <a:gd name="T2" fmla="*/ 102 w 1380067"/>
              <a:gd name="T3" fmla="*/ 0 h 138289"/>
              <a:gd name="T4" fmla="*/ 0 w 1380067"/>
              <a:gd name="T5" fmla="*/ 16 h 138289"/>
              <a:gd name="T6" fmla="*/ 0 60000 65536"/>
              <a:gd name="T7" fmla="*/ 0 60000 65536"/>
              <a:gd name="T8" fmla="*/ 0 60000 65536"/>
              <a:gd name="T9" fmla="*/ 0 w 1380067"/>
              <a:gd name="T10" fmla="*/ 0 h 138289"/>
              <a:gd name="T11" fmla="*/ 1380067 w 1380067"/>
              <a:gd name="T12" fmla="*/ 138289 h 1382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0067" h="138289">
                <a:moveTo>
                  <a:pt x="1380067" y="121356"/>
                </a:moveTo>
                <a:cubicBezTo>
                  <a:pt x="1033639" y="60678"/>
                  <a:pt x="687211" y="0"/>
                  <a:pt x="457200" y="2822"/>
                </a:cubicBezTo>
                <a:cubicBezTo>
                  <a:pt x="227189" y="5644"/>
                  <a:pt x="113594" y="71966"/>
                  <a:pt x="0" y="138289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oval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49165" name="Picture 27" descr="ykmegalytero0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9400" y="3733800"/>
            <a:ext cx="259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6" name="Picture 16" descr="y_k_formula_laplacian_x_k_2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4724401"/>
            <a:ext cx="6934200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Adjacency vs. Laplacian </a:t>
            </a:r>
            <a:br>
              <a:rPr lang="en-US"/>
            </a:br>
            <a:r>
              <a:rPr lang="en-US"/>
              <a:t>Intuition</a:t>
            </a:r>
          </a:p>
        </p:txBody>
      </p:sp>
      <p:sp>
        <p:nvSpPr>
          <p:cNvPr id="50180" name="TextBox 9"/>
          <p:cNvSpPr txBox="1">
            <a:spLocks noChangeArrowheads="1"/>
          </p:cNvSpPr>
          <p:nvPr/>
        </p:nvSpPr>
        <p:spPr bwMode="auto">
          <a:xfrm>
            <a:off x="6400801" y="1828801"/>
            <a:ext cx="30321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Consider now y=Lx</a:t>
            </a:r>
          </a:p>
        </p:txBody>
      </p:sp>
      <p:sp>
        <p:nvSpPr>
          <p:cNvPr id="11" name="Freeform 10"/>
          <p:cNvSpPr/>
          <p:nvPr/>
        </p:nvSpPr>
        <p:spPr bwMode="auto">
          <a:xfrm>
            <a:off x="2362200" y="1524000"/>
            <a:ext cx="3581400" cy="2514600"/>
          </a:xfrm>
          <a:custGeom>
            <a:avLst/>
            <a:gdLst>
              <a:gd name="connsiteX0" fmla="*/ 128303 w 1813170"/>
              <a:gd name="connsiteY0" fmla="*/ 153586 h 1152927"/>
              <a:gd name="connsiteX1" fmla="*/ 170636 w 1813170"/>
              <a:gd name="connsiteY1" fmla="*/ 94320 h 1152927"/>
              <a:gd name="connsiteX2" fmla="*/ 221436 w 1813170"/>
              <a:gd name="connsiteY2" fmla="*/ 77386 h 1152927"/>
              <a:gd name="connsiteX3" fmla="*/ 246836 w 1813170"/>
              <a:gd name="connsiteY3" fmla="*/ 68920 h 1152927"/>
              <a:gd name="connsiteX4" fmla="*/ 365370 w 1813170"/>
              <a:gd name="connsiteY4" fmla="*/ 85853 h 1152927"/>
              <a:gd name="connsiteX5" fmla="*/ 390770 w 1813170"/>
              <a:gd name="connsiteY5" fmla="*/ 102786 h 1152927"/>
              <a:gd name="connsiteX6" fmla="*/ 492370 w 1813170"/>
              <a:gd name="connsiteY6" fmla="*/ 77386 h 1152927"/>
              <a:gd name="connsiteX7" fmla="*/ 543170 w 1813170"/>
              <a:gd name="connsiteY7" fmla="*/ 51986 h 1152927"/>
              <a:gd name="connsiteX8" fmla="*/ 568570 w 1813170"/>
              <a:gd name="connsiteY8" fmla="*/ 35053 h 1152927"/>
              <a:gd name="connsiteX9" fmla="*/ 619370 w 1813170"/>
              <a:gd name="connsiteY9" fmla="*/ 9653 h 1152927"/>
              <a:gd name="connsiteX10" fmla="*/ 763303 w 1813170"/>
              <a:gd name="connsiteY10" fmla="*/ 26586 h 1152927"/>
              <a:gd name="connsiteX11" fmla="*/ 831036 w 1813170"/>
              <a:gd name="connsiteY11" fmla="*/ 35053 h 1152927"/>
              <a:gd name="connsiteX12" fmla="*/ 890303 w 1813170"/>
              <a:gd name="connsiteY12" fmla="*/ 51986 h 1152927"/>
              <a:gd name="connsiteX13" fmla="*/ 932636 w 1813170"/>
              <a:gd name="connsiteY13" fmla="*/ 102786 h 1152927"/>
              <a:gd name="connsiteX14" fmla="*/ 958036 w 1813170"/>
              <a:gd name="connsiteY14" fmla="*/ 128186 h 1152927"/>
              <a:gd name="connsiteX15" fmla="*/ 1008836 w 1813170"/>
              <a:gd name="connsiteY15" fmla="*/ 136653 h 1152927"/>
              <a:gd name="connsiteX16" fmla="*/ 1330570 w 1813170"/>
              <a:gd name="connsiteY16" fmla="*/ 145120 h 1152927"/>
              <a:gd name="connsiteX17" fmla="*/ 1406770 w 1813170"/>
              <a:gd name="connsiteY17" fmla="*/ 170520 h 1152927"/>
              <a:gd name="connsiteX18" fmla="*/ 1449103 w 1813170"/>
              <a:gd name="connsiteY18" fmla="*/ 178986 h 1152927"/>
              <a:gd name="connsiteX19" fmla="*/ 1516836 w 1813170"/>
              <a:gd name="connsiteY19" fmla="*/ 195920 h 1152927"/>
              <a:gd name="connsiteX20" fmla="*/ 1559170 w 1813170"/>
              <a:gd name="connsiteY20" fmla="*/ 204386 h 1152927"/>
              <a:gd name="connsiteX21" fmla="*/ 1593036 w 1813170"/>
              <a:gd name="connsiteY21" fmla="*/ 212853 h 1152927"/>
              <a:gd name="connsiteX22" fmla="*/ 1652303 w 1813170"/>
              <a:gd name="connsiteY22" fmla="*/ 221320 h 1152927"/>
              <a:gd name="connsiteX23" fmla="*/ 1677703 w 1813170"/>
              <a:gd name="connsiteY23" fmla="*/ 229786 h 1152927"/>
              <a:gd name="connsiteX24" fmla="*/ 1694636 w 1813170"/>
              <a:gd name="connsiteY24" fmla="*/ 246720 h 1152927"/>
              <a:gd name="connsiteX25" fmla="*/ 1779303 w 1813170"/>
              <a:gd name="connsiteY25" fmla="*/ 322920 h 1152927"/>
              <a:gd name="connsiteX26" fmla="*/ 1804703 w 1813170"/>
              <a:gd name="connsiteY26" fmla="*/ 348320 h 1152927"/>
              <a:gd name="connsiteX27" fmla="*/ 1813170 w 1813170"/>
              <a:gd name="connsiteY27" fmla="*/ 382186 h 1152927"/>
              <a:gd name="connsiteX28" fmla="*/ 1787770 w 1813170"/>
              <a:gd name="connsiteY28" fmla="*/ 492253 h 1152927"/>
              <a:gd name="connsiteX29" fmla="*/ 1770836 w 1813170"/>
              <a:gd name="connsiteY29" fmla="*/ 543053 h 1152927"/>
              <a:gd name="connsiteX30" fmla="*/ 1762370 w 1813170"/>
              <a:gd name="connsiteY30" fmla="*/ 568453 h 1152927"/>
              <a:gd name="connsiteX31" fmla="*/ 1745436 w 1813170"/>
              <a:gd name="connsiteY31" fmla="*/ 729320 h 1152927"/>
              <a:gd name="connsiteX32" fmla="*/ 1694636 w 1813170"/>
              <a:gd name="connsiteY32" fmla="*/ 780120 h 1152927"/>
              <a:gd name="connsiteX33" fmla="*/ 1643836 w 1813170"/>
              <a:gd name="connsiteY33" fmla="*/ 797053 h 1152927"/>
              <a:gd name="connsiteX34" fmla="*/ 1584570 w 1813170"/>
              <a:gd name="connsiteY34" fmla="*/ 822453 h 1152927"/>
              <a:gd name="connsiteX35" fmla="*/ 1508370 w 1813170"/>
              <a:gd name="connsiteY35" fmla="*/ 873253 h 1152927"/>
              <a:gd name="connsiteX36" fmla="*/ 1482970 w 1813170"/>
              <a:gd name="connsiteY36" fmla="*/ 890186 h 1152927"/>
              <a:gd name="connsiteX37" fmla="*/ 1423703 w 1813170"/>
              <a:gd name="connsiteY37" fmla="*/ 898653 h 1152927"/>
              <a:gd name="connsiteX38" fmla="*/ 1398303 w 1813170"/>
              <a:gd name="connsiteY38" fmla="*/ 907120 h 1152927"/>
              <a:gd name="connsiteX39" fmla="*/ 1372903 w 1813170"/>
              <a:gd name="connsiteY39" fmla="*/ 890186 h 1152927"/>
              <a:gd name="connsiteX40" fmla="*/ 1262836 w 1813170"/>
              <a:gd name="connsiteY40" fmla="*/ 940986 h 1152927"/>
              <a:gd name="connsiteX41" fmla="*/ 1237436 w 1813170"/>
              <a:gd name="connsiteY41" fmla="*/ 974853 h 1152927"/>
              <a:gd name="connsiteX42" fmla="*/ 1152770 w 1813170"/>
              <a:gd name="connsiteY42" fmla="*/ 1034120 h 1152927"/>
              <a:gd name="connsiteX43" fmla="*/ 1110436 w 1813170"/>
              <a:gd name="connsiteY43" fmla="*/ 1051053 h 1152927"/>
              <a:gd name="connsiteX44" fmla="*/ 1076570 w 1813170"/>
              <a:gd name="connsiteY44" fmla="*/ 1076453 h 1152927"/>
              <a:gd name="connsiteX45" fmla="*/ 1051170 w 1813170"/>
              <a:gd name="connsiteY45" fmla="*/ 1093386 h 1152927"/>
              <a:gd name="connsiteX46" fmla="*/ 1017303 w 1813170"/>
              <a:gd name="connsiteY46" fmla="*/ 1118786 h 1152927"/>
              <a:gd name="connsiteX47" fmla="*/ 966503 w 1813170"/>
              <a:gd name="connsiteY47" fmla="*/ 1135720 h 1152927"/>
              <a:gd name="connsiteX48" fmla="*/ 890303 w 1813170"/>
              <a:gd name="connsiteY48" fmla="*/ 1152653 h 1152927"/>
              <a:gd name="connsiteX49" fmla="*/ 763303 w 1813170"/>
              <a:gd name="connsiteY49" fmla="*/ 1144186 h 1152927"/>
              <a:gd name="connsiteX50" fmla="*/ 704036 w 1813170"/>
              <a:gd name="connsiteY50" fmla="*/ 1093386 h 1152927"/>
              <a:gd name="connsiteX51" fmla="*/ 644770 w 1813170"/>
              <a:gd name="connsiteY51" fmla="*/ 1051053 h 1152927"/>
              <a:gd name="connsiteX52" fmla="*/ 610903 w 1813170"/>
              <a:gd name="connsiteY52" fmla="*/ 1034120 h 1152927"/>
              <a:gd name="connsiteX53" fmla="*/ 585503 w 1813170"/>
              <a:gd name="connsiteY53" fmla="*/ 1008720 h 1152927"/>
              <a:gd name="connsiteX54" fmla="*/ 534703 w 1813170"/>
              <a:gd name="connsiteY54" fmla="*/ 974853 h 1152927"/>
              <a:gd name="connsiteX55" fmla="*/ 509303 w 1813170"/>
              <a:gd name="connsiteY55" fmla="*/ 940986 h 1152927"/>
              <a:gd name="connsiteX56" fmla="*/ 475436 w 1813170"/>
              <a:gd name="connsiteY56" fmla="*/ 890186 h 1152927"/>
              <a:gd name="connsiteX57" fmla="*/ 450036 w 1813170"/>
              <a:gd name="connsiteY57" fmla="*/ 873253 h 1152927"/>
              <a:gd name="connsiteX58" fmla="*/ 263770 w 1813170"/>
              <a:gd name="connsiteY58" fmla="*/ 890186 h 1152927"/>
              <a:gd name="connsiteX59" fmla="*/ 221436 w 1813170"/>
              <a:gd name="connsiteY59" fmla="*/ 907120 h 1152927"/>
              <a:gd name="connsiteX60" fmla="*/ 170636 w 1813170"/>
              <a:gd name="connsiteY60" fmla="*/ 924053 h 1152927"/>
              <a:gd name="connsiteX61" fmla="*/ 85970 w 1813170"/>
              <a:gd name="connsiteY61" fmla="*/ 864786 h 1152927"/>
              <a:gd name="connsiteX62" fmla="*/ 26703 w 1813170"/>
              <a:gd name="connsiteY62" fmla="*/ 797053 h 1152927"/>
              <a:gd name="connsiteX63" fmla="*/ 18236 w 1813170"/>
              <a:gd name="connsiteY63" fmla="*/ 771653 h 1152927"/>
              <a:gd name="connsiteX64" fmla="*/ 26703 w 1813170"/>
              <a:gd name="connsiteY64" fmla="*/ 644653 h 1152927"/>
              <a:gd name="connsiteX65" fmla="*/ 60570 w 1813170"/>
              <a:gd name="connsiteY65" fmla="*/ 627720 h 1152927"/>
              <a:gd name="connsiteX66" fmla="*/ 111370 w 1813170"/>
              <a:gd name="connsiteY66" fmla="*/ 610786 h 1152927"/>
              <a:gd name="connsiteX67" fmla="*/ 136770 w 1813170"/>
              <a:gd name="connsiteY67" fmla="*/ 602320 h 1152927"/>
              <a:gd name="connsiteX68" fmla="*/ 162170 w 1813170"/>
              <a:gd name="connsiteY68" fmla="*/ 593853 h 1152927"/>
              <a:gd name="connsiteX69" fmla="*/ 153703 w 1813170"/>
              <a:gd name="connsiteY69" fmla="*/ 483786 h 1152927"/>
              <a:gd name="connsiteX70" fmla="*/ 145236 w 1813170"/>
              <a:gd name="connsiteY70" fmla="*/ 458386 h 1152927"/>
              <a:gd name="connsiteX71" fmla="*/ 94436 w 1813170"/>
              <a:gd name="connsiteY71" fmla="*/ 390653 h 1152927"/>
              <a:gd name="connsiteX72" fmla="*/ 43636 w 1813170"/>
              <a:gd name="connsiteY72" fmla="*/ 348320 h 1152927"/>
              <a:gd name="connsiteX73" fmla="*/ 9770 w 1813170"/>
              <a:gd name="connsiteY73" fmla="*/ 297520 h 1152927"/>
              <a:gd name="connsiteX74" fmla="*/ 1303 w 1813170"/>
              <a:gd name="connsiteY74" fmla="*/ 255186 h 1152927"/>
              <a:gd name="connsiteX75" fmla="*/ 35170 w 1813170"/>
              <a:gd name="connsiteY75" fmla="*/ 187453 h 1152927"/>
              <a:gd name="connsiteX76" fmla="*/ 69036 w 1813170"/>
              <a:gd name="connsiteY76" fmla="*/ 170520 h 1152927"/>
              <a:gd name="connsiteX77" fmla="*/ 111370 w 1813170"/>
              <a:gd name="connsiteY77" fmla="*/ 145120 h 1152927"/>
              <a:gd name="connsiteX78" fmla="*/ 128303 w 1813170"/>
              <a:gd name="connsiteY78" fmla="*/ 153586 h 115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813170" h="1152927">
                <a:moveTo>
                  <a:pt x="128303" y="153586"/>
                </a:moveTo>
                <a:cubicBezTo>
                  <a:pt x="138181" y="145119"/>
                  <a:pt x="136703" y="109401"/>
                  <a:pt x="170636" y="94320"/>
                </a:cubicBezTo>
                <a:cubicBezTo>
                  <a:pt x="186947" y="87071"/>
                  <a:pt x="204503" y="83030"/>
                  <a:pt x="221436" y="77386"/>
                </a:cubicBezTo>
                <a:lnTo>
                  <a:pt x="246836" y="68920"/>
                </a:lnTo>
                <a:cubicBezTo>
                  <a:pt x="286347" y="74564"/>
                  <a:pt x="326518" y="76712"/>
                  <a:pt x="365370" y="85853"/>
                </a:cubicBezTo>
                <a:cubicBezTo>
                  <a:pt x="375275" y="88184"/>
                  <a:pt x="380617" y="103463"/>
                  <a:pt x="390770" y="102786"/>
                </a:cubicBezTo>
                <a:cubicBezTo>
                  <a:pt x="425602" y="100464"/>
                  <a:pt x="458503" y="85853"/>
                  <a:pt x="492370" y="77386"/>
                </a:cubicBezTo>
                <a:cubicBezTo>
                  <a:pt x="565162" y="28859"/>
                  <a:pt x="473063" y="87039"/>
                  <a:pt x="543170" y="51986"/>
                </a:cubicBezTo>
                <a:cubicBezTo>
                  <a:pt x="552271" y="47435"/>
                  <a:pt x="559469" y="39604"/>
                  <a:pt x="568570" y="35053"/>
                </a:cubicBezTo>
                <a:cubicBezTo>
                  <a:pt x="638677" y="0"/>
                  <a:pt x="546578" y="58180"/>
                  <a:pt x="619370" y="9653"/>
                </a:cubicBezTo>
                <a:cubicBezTo>
                  <a:pt x="852237" y="29059"/>
                  <a:pt x="638134" y="7329"/>
                  <a:pt x="763303" y="26586"/>
                </a:cubicBezTo>
                <a:cubicBezTo>
                  <a:pt x="785792" y="30046"/>
                  <a:pt x="808592" y="31312"/>
                  <a:pt x="831036" y="35053"/>
                </a:cubicBezTo>
                <a:cubicBezTo>
                  <a:pt x="852294" y="38596"/>
                  <a:pt x="870174" y="45277"/>
                  <a:pt x="890303" y="51986"/>
                </a:cubicBezTo>
                <a:cubicBezTo>
                  <a:pt x="934298" y="95983"/>
                  <a:pt x="872246" y="32332"/>
                  <a:pt x="932636" y="102786"/>
                </a:cubicBezTo>
                <a:cubicBezTo>
                  <a:pt x="940428" y="111877"/>
                  <a:pt x="947094" y="123323"/>
                  <a:pt x="958036" y="128186"/>
                </a:cubicBezTo>
                <a:cubicBezTo>
                  <a:pt x="973723" y="135158"/>
                  <a:pt x="991687" y="135873"/>
                  <a:pt x="1008836" y="136653"/>
                </a:cubicBezTo>
                <a:cubicBezTo>
                  <a:pt x="1116007" y="141525"/>
                  <a:pt x="1223325" y="142298"/>
                  <a:pt x="1330570" y="145120"/>
                </a:cubicBezTo>
                <a:cubicBezTo>
                  <a:pt x="1451889" y="169382"/>
                  <a:pt x="1301610" y="135467"/>
                  <a:pt x="1406770" y="170520"/>
                </a:cubicBezTo>
                <a:cubicBezTo>
                  <a:pt x="1420422" y="175071"/>
                  <a:pt x="1435081" y="175750"/>
                  <a:pt x="1449103" y="178986"/>
                </a:cubicBezTo>
                <a:cubicBezTo>
                  <a:pt x="1471780" y="184219"/>
                  <a:pt x="1494015" y="191356"/>
                  <a:pt x="1516836" y="195920"/>
                </a:cubicBezTo>
                <a:cubicBezTo>
                  <a:pt x="1530947" y="198742"/>
                  <a:pt x="1545122" y="201264"/>
                  <a:pt x="1559170" y="204386"/>
                </a:cubicBezTo>
                <a:cubicBezTo>
                  <a:pt x="1570529" y="206910"/>
                  <a:pt x="1581588" y="210771"/>
                  <a:pt x="1593036" y="212853"/>
                </a:cubicBezTo>
                <a:cubicBezTo>
                  <a:pt x="1612670" y="216423"/>
                  <a:pt x="1632547" y="218498"/>
                  <a:pt x="1652303" y="221320"/>
                </a:cubicBezTo>
                <a:cubicBezTo>
                  <a:pt x="1660770" y="224142"/>
                  <a:pt x="1670050" y="225194"/>
                  <a:pt x="1677703" y="229786"/>
                </a:cubicBezTo>
                <a:cubicBezTo>
                  <a:pt x="1684548" y="233893"/>
                  <a:pt x="1688504" y="241610"/>
                  <a:pt x="1694636" y="246720"/>
                </a:cubicBezTo>
                <a:cubicBezTo>
                  <a:pt x="1774182" y="313009"/>
                  <a:pt x="1673517" y="217134"/>
                  <a:pt x="1779303" y="322920"/>
                </a:cubicBezTo>
                <a:lnTo>
                  <a:pt x="1804703" y="348320"/>
                </a:lnTo>
                <a:cubicBezTo>
                  <a:pt x="1807525" y="359609"/>
                  <a:pt x="1813170" y="370550"/>
                  <a:pt x="1813170" y="382186"/>
                </a:cubicBezTo>
                <a:cubicBezTo>
                  <a:pt x="1813170" y="426147"/>
                  <a:pt x="1801183" y="452015"/>
                  <a:pt x="1787770" y="492253"/>
                </a:cubicBezTo>
                <a:lnTo>
                  <a:pt x="1770836" y="543053"/>
                </a:lnTo>
                <a:lnTo>
                  <a:pt x="1762370" y="568453"/>
                </a:lnTo>
                <a:cubicBezTo>
                  <a:pt x="1762078" y="572535"/>
                  <a:pt x="1758329" y="694938"/>
                  <a:pt x="1745436" y="729320"/>
                </a:cubicBezTo>
                <a:cubicBezTo>
                  <a:pt x="1737503" y="750475"/>
                  <a:pt x="1713308" y="770784"/>
                  <a:pt x="1694636" y="780120"/>
                </a:cubicBezTo>
                <a:cubicBezTo>
                  <a:pt x="1678671" y="788102"/>
                  <a:pt x="1658688" y="787152"/>
                  <a:pt x="1643836" y="797053"/>
                </a:cubicBezTo>
                <a:cubicBezTo>
                  <a:pt x="1608754" y="820440"/>
                  <a:pt x="1628308" y="811518"/>
                  <a:pt x="1584570" y="822453"/>
                </a:cubicBezTo>
                <a:lnTo>
                  <a:pt x="1508370" y="873253"/>
                </a:lnTo>
                <a:cubicBezTo>
                  <a:pt x="1499903" y="878897"/>
                  <a:pt x="1493043" y="888747"/>
                  <a:pt x="1482970" y="890186"/>
                </a:cubicBezTo>
                <a:lnTo>
                  <a:pt x="1423703" y="898653"/>
                </a:lnTo>
                <a:cubicBezTo>
                  <a:pt x="1415236" y="901475"/>
                  <a:pt x="1407106" y="908587"/>
                  <a:pt x="1398303" y="907120"/>
                </a:cubicBezTo>
                <a:cubicBezTo>
                  <a:pt x="1388266" y="905447"/>
                  <a:pt x="1383037" y="889265"/>
                  <a:pt x="1372903" y="890186"/>
                </a:cubicBezTo>
                <a:cubicBezTo>
                  <a:pt x="1336159" y="893526"/>
                  <a:pt x="1294182" y="922179"/>
                  <a:pt x="1262836" y="940986"/>
                </a:cubicBezTo>
                <a:cubicBezTo>
                  <a:pt x="1254369" y="952275"/>
                  <a:pt x="1247414" y="964875"/>
                  <a:pt x="1237436" y="974853"/>
                </a:cubicBezTo>
                <a:cubicBezTo>
                  <a:pt x="1217027" y="995262"/>
                  <a:pt x="1178932" y="1021039"/>
                  <a:pt x="1152770" y="1034120"/>
                </a:cubicBezTo>
                <a:cubicBezTo>
                  <a:pt x="1139176" y="1040917"/>
                  <a:pt x="1123722" y="1043672"/>
                  <a:pt x="1110436" y="1051053"/>
                </a:cubicBezTo>
                <a:cubicBezTo>
                  <a:pt x="1098101" y="1057906"/>
                  <a:pt x="1088053" y="1068251"/>
                  <a:pt x="1076570" y="1076453"/>
                </a:cubicBezTo>
                <a:cubicBezTo>
                  <a:pt x="1068290" y="1082367"/>
                  <a:pt x="1059450" y="1087472"/>
                  <a:pt x="1051170" y="1093386"/>
                </a:cubicBezTo>
                <a:cubicBezTo>
                  <a:pt x="1039687" y="1101588"/>
                  <a:pt x="1029924" y="1112475"/>
                  <a:pt x="1017303" y="1118786"/>
                </a:cubicBezTo>
                <a:cubicBezTo>
                  <a:pt x="1001338" y="1126769"/>
                  <a:pt x="983820" y="1131391"/>
                  <a:pt x="966503" y="1135720"/>
                </a:cubicBezTo>
                <a:cubicBezTo>
                  <a:pt x="918675" y="1147676"/>
                  <a:pt x="944046" y="1141904"/>
                  <a:pt x="890303" y="1152653"/>
                </a:cubicBezTo>
                <a:cubicBezTo>
                  <a:pt x="847970" y="1149831"/>
                  <a:pt x="804820" y="1152927"/>
                  <a:pt x="763303" y="1144186"/>
                </a:cubicBezTo>
                <a:cubicBezTo>
                  <a:pt x="746892" y="1140731"/>
                  <a:pt x="716474" y="1104047"/>
                  <a:pt x="704036" y="1093386"/>
                </a:cubicBezTo>
                <a:cubicBezTo>
                  <a:pt x="694947" y="1085595"/>
                  <a:pt x="658174" y="1058712"/>
                  <a:pt x="644770" y="1051053"/>
                </a:cubicBezTo>
                <a:cubicBezTo>
                  <a:pt x="633811" y="1044791"/>
                  <a:pt x="622192" y="1039764"/>
                  <a:pt x="610903" y="1034120"/>
                </a:cubicBezTo>
                <a:cubicBezTo>
                  <a:pt x="602436" y="1025653"/>
                  <a:pt x="595466" y="1015362"/>
                  <a:pt x="585503" y="1008720"/>
                </a:cubicBezTo>
                <a:cubicBezTo>
                  <a:pt x="532117" y="973129"/>
                  <a:pt x="588721" y="1037874"/>
                  <a:pt x="534703" y="974853"/>
                </a:cubicBezTo>
                <a:cubicBezTo>
                  <a:pt x="525520" y="964139"/>
                  <a:pt x="517395" y="952546"/>
                  <a:pt x="509303" y="940986"/>
                </a:cubicBezTo>
                <a:cubicBezTo>
                  <a:pt x="497632" y="924313"/>
                  <a:pt x="492369" y="901475"/>
                  <a:pt x="475436" y="890186"/>
                </a:cubicBezTo>
                <a:lnTo>
                  <a:pt x="450036" y="873253"/>
                </a:lnTo>
                <a:cubicBezTo>
                  <a:pt x="387947" y="878897"/>
                  <a:pt x="325442" y="881049"/>
                  <a:pt x="263770" y="890186"/>
                </a:cubicBezTo>
                <a:cubicBezTo>
                  <a:pt x="248736" y="892413"/>
                  <a:pt x="235719" y="901926"/>
                  <a:pt x="221436" y="907120"/>
                </a:cubicBezTo>
                <a:cubicBezTo>
                  <a:pt x="204661" y="913220"/>
                  <a:pt x="170636" y="924053"/>
                  <a:pt x="170636" y="924053"/>
                </a:cubicBezTo>
                <a:cubicBezTo>
                  <a:pt x="153294" y="912491"/>
                  <a:pt x="104778" y="881504"/>
                  <a:pt x="85970" y="864786"/>
                </a:cubicBezTo>
                <a:cubicBezTo>
                  <a:pt x="66104" y="847128"/>
                  <a:pt x="39580" y="822807"/>
                  <a:pt x="26703" y="797053"/>
                </a:cubicBezTo>
                <a:cubicBezTo>
                  <a:pt x="22712" y="789071"/>
                  <a:pt x="21058" y="780120"/>
                  <a:pt x="18236" y="771653"/>
                </a:cubicBezTo>
                <a:cubicBezTo>
                  <a:pt x="21058" y="729320"/>
                  <a:pt x="14731" y="685356"/>
                  <a:pt x="26703" y="644653"/>
                </a:cubicBezTo>
                <a:cubicBezTo>
                  <a:pt x="30264" y="632544"/>
                  <a:pt x="48851" y="632407"/>
                  <a:pt x="60570" y="627720"/>
                </a:cubicBezTo>
                <a:cubicBezTo>
                  <a:pt x="77143" y="621091"/>
                  <a:pt x="94437" y="616430"/>
                  <a:pt x="111370" y="610786"/>
                </a:cubicBezTo>
                <a:lnTo>
                  <a:pt x="136770" y="602320"/>
                </a:lnTo>
                <a:lnTo>
                  <a:pt x="162170" y="593853"/>
                </a:lnTo>
                <a:cubicBezTo>
                  <a:pt x="159348" y="557164"/>
                  <a:pt x="158267" y="520299"/>
                  <a:pt x="153703" y="483786"/>
                </a:cubicBezTo>
                <a:cubicBezTo>
                  <a:pt x="152596" y="474930"/>
                  <a:pt x="149570" y="466188"/>
                  <a:pt x="145236" y="458386"/>
                </a:cubicBezTo>
                <a:cubicBezTo>
                  <a:pt x="134398" y="438878"/>
                  <a:pt x="114991" y="407097"/>
                  <a:pt x="94436" y="390653"/>
                </a:cubicBezTo>
                <a:cubicBezTo>
                  <a:pt x="65662" y="367634"/>
                  <a:pt x="68479" y="380261"/>
                  <a:pt x="43636" y="348320"/>
                </a:cubicBezTo>
                <a:cubicBezTo>
                  <a:pt x="31142" y="332256"/>
                  <a:pt x="9770" y="297520"/>
                  <a:pt x="9770" y="297520"/>
                </a:cubicBezTo>
                <a:cubicBezTo>
                  <a:pt x="6948" y="283409"/>
                  <a:pt x="0" y="269518"/>
                  <a:pt x="1303" y="255186"/>
                </a:cubicBezTo>
                <a:cubicBezTo>
                  <a:pt x="3565" y="230303"/>
                  <a:pt x="13304" y="202030"/>
                  <a:pt x="35170" y="187453"/>
                </a:cubicBezTo>
                <a:cubicBezTo>
                  <a:pt x="45671" y="180452"/>
                  <a:pt x="58535" y="177521"/>
                  <a:pt x="69036" y="170520"/>
                </a:cubicBezTo>
                <a:cubicBezTo>
                  <a:pt x="115523" y="139529"/>
                  <a:pt x="52413" y="164771"/>
                  <a:pt x="111370" y="145120"/>
                </a:cubicBezTo>
                <a:cubicBezTo>
                  <a:pt x="150880" y="164875"/>
                  <a:pt x="118425" y="162053"/>
                  <a:pt x="128303" y="153586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600" baseline="-25000" dirty="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0182" name="Freeform 11"/>
          <p:cNvSpPr>
            <a:spLocks noChangeArrowheads="1"/>
          </p:cNvSpPr>
          <p:nvPr/>
        </p:nvSpPr>
        <p:spPr bwMode="auto">
          <a:xfrm>
            <a:off x="4953000" y="1828800"/>
            <a:ext cx="1066800" cy="1676400"/>
          </a:xfrm>
          <a:custGeom>
            <a:avLst/>
            <a:gdLst>
              <a:gd name="T0" fmla="*/ 38080283 w 443320"/>
              <a:gd name="T1" fmla="*/ 3190191 h 732367"/>
              <a:gd name="T2" fmla="*/ 47599981 w 443320"/>
              <a:gd name="T3" fmla="*/ 28715636 h 732367"/>
              <a:gd name="T4" fmla="*/ 57120343 w 443320"/>
              <a:gd name="T5" fmla="*/ 47859194 h 732367"/>
              <a:gd name="T6" fmla="*/ 66640397 w 443320"/>
              <a:gd name="T7" fmla="*/ 181864517 h 732367"/>
              <a:gd name="T8" fmla="*/ 57120343 w 443320"/>
              <a:gd name="T9" fmla="*/ 207389567 h 732367"/>
              <a:gd name="T10" fmla="*/ 47599981 w 443320"/>
              <a:gd name="T11" fmla="*/ 226533062 h 732367"/>
              <a:gd name="T12" fmla="*/ 28559902 w 443320"/>
              <a:gd name="T13" fmla="*/ 328631870 h 732367"/>
              <a:gd name="T14" fmla="*/ 0 w 443320"/>
              <a:gd name="T15" fmla="*/ 392444496 h 732367"/>
              <a:gd name="T16" fmla="*/ 19039506 w 443320"/>
              <a:gd name="T17" fmla="*/ 481780999 h 732367"/>
              <a:gd name="T18" fmla="*/ 38080283 w 443320"/>
              <a:gd name="T19" fmla="*/ 494544110 h 732367"/>
              <a:gd name="T20" fmla="*/ 57120343 w 443320"/>
              <a:gd name="T21" fmla="*/ 513686872 h 732367"/>
              <a:gd name="T22" fmla="*/ 95200655 w 443320"/>
              <a:gd name="T23" fmla="*/ 526449690 h 732367"/>
              <a:gd name="T24" fmla="*/ 152320593 w 443320"/>
              <a:gd name="T25" fmla="*/ 551974154 h 732367"/>
              <a:gd name="T26" fmla="*/ 209440801 w 443320"/>
              <a:gd name="T27" fmla="*/ 532831099 h 732367"/>
              <a:gd name="T28" fmla="*/ 257040146 w 443320"/>
              <a:gd name="T29" fmla="*/ 500924640 h 732367"/>
              <a:gd name="T30" fmla="*/ 314160316 w 443320"/>
              <a:gd name="T31" fmla="*/ 488162115 h 732367"/>
              <a:gd name="T32" fmla="*/ 380800770 w 443320"/>
              <a:gd name="T33" fmla="*/ 475400762 h 732367"/>
              <a:gd name="T34" fmla="*/ 409360778 w 443320"/>
              <a:gd name="T35" fmla="*/ 462637065 h 732367"/>
              <a:gd name="T36" fmla="*/ 428400578 w 443320"/>
              <a:gd name="T37" fmla="*/ 424350076 h 732367"/>
              <a:gd name="T38" fmla="*/ 437920478 w 443320"/>
              <a:gd name="T39" fmla="*/ 379682264 h 732367"/>
              <a:gd name="T40" fmla="*/ 447440377 w 443320"/>
              <a:gd name="T41" fmla="*/ 315869931 h 732367"/>
              <a:gd name="T42" fmla="*/ 466480793 w 443320"/>
              <a:gd name="T43" fmla="*/ 277582429 h 732367"/>
              <a:gd name="T44" fmla="*/ 485520285 w 443320"/>
              <a:gd name="T45" fmla="*/ 239295294 h 732367"/>
              <a:gd name="T46" fmla="*/ 495040801 w 443320"/>
              <a:gd name="T47" fmla="*/ 220151946 h 732367"/>
              <a:gd name="T48" fmla="*/ 466480793 w 443320"/>
              <a:gd name="T49" fmla="*/ 143577418 h 732367"/>
              <a:gd name="T50" fmla="*/ 437920478 w 443320"/>
              <a:gd name="T51" fmla="*/ 137195862 h 732367"/>
              <a:gd name="T52" fmla="*/ 399840570 w 443320"/>
              <a:gd name="T53" fmla="*/ 86146568 h 732367"/>
              <a:gd name="T54" fmla="*/ 390320054 w 443320"/>
              <a:gd name="T55" fmla="*/ 67002872 h 732367"/>
              <a:gd name="T56" fmla="*/ 304640108 w 443320"/>
              <a:gd name="T57" fmla="*/ 47859194 h 732367"/>
              <a:gd name="T58" fmla="*/ 276079946 w 443320"/>
              <a:gd name="T59" fmla="*/ 41477529 h 732367"/>
              <a:gd name="T60" fmla="*/ 209440801 w 443320"/>
              <a:gd name="T61" fmla="*/ 35097045 h 732367"/>
              <a:gd name="T62" fmla="*/ 123760662 w 443320"/>
              <a:gd name="T63" fmla="*/ 22333879 h 732367"/>
              <a:gd name="T64" fmla="*/ 95200655 w 443320"/>
              <a:gd name="T65" fmla="*/ 15953371 h 732367"/>
              <a:gd name="T66" fmla="*/ 57120343 w 443320"/>
              <a:gd name="T67" fmla="*/ 9571965 h 732367"/>
              <a:gd name="T68" fmla="*/ 38080283 w 443320"/>
              <a:gd name="T69" fmla="*/ 3190191 h 732367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443320"/>
              <a:gd name="T106" fmla="*/ 0 h 732367"/>
              <a:gd name="T107" fmla="*/ 443320 w 443320"/>
              <a:gd name="T108" fmla="*/ 732367 h 732367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443320" h="732367">
                <a:moveTo>
                  <a:pt x="33867" y="4233"/>
                </a:moveTo>
                <a:cubicBezTo>
                  <a:pt x="32456" y="8466"/>
                  <a:pt x="39136" y="26911"/>
                  <a:pt x="42333" y="38100"/>
                </a:cubicBezTo>
                <a:cubicBezTo>
                  <a:pt x="44785" y="46681"/>
                  <a:pt x="50059" y="54606"/>
                  <a:pt x="50800" y="63500"/>
                </a:cubicBezTo>
                <a:cubicBezTo>
                  <a:pt x="55728" y="122629"/>
                  <a:pt x="56445" y="182033"/>
                  <a:pt x="59267" y="241300"/>
                </a:cubicBezTo>
                <a:cubicBezTo>
                  <a:pt x="56445" y="252589"/>
                  <a:pt x="53997" y="263978"/>
                  <a:pt x="50800" y="275167"/>
                </a:cubicBezTo>
                <a:cubicBezTo>
                  <a:pt x="48348" y="283748"/>
                  <a:pt x="43725" y="291752"/>
                  <a:pt x="42333" y="300567"/>
                </a:cubicBezTo>
                <a:cubicBezTo>
                  <a:pt x="35236" y="345517"/>
                  <a:pt x="39790" y="392861"/>
                  <a:pt x="25400" y="436033"/>
                </a:cubicBezTo>
                <a:cubicBezTo>
                  <a:pt x="4787" y="497872"/>
                  <a:pt x="12796" y="469517"/>
                  <a:pt x="0" y="520700"/>
                </a:cubicBezTo>
                <a:cubicBezTo>
                  <a:pt x="273" y="523426"/>
                  <a:pt x="5425" y="616217"/>
                  <a:pt x="16933" y="639233"/>
                </a:cubicBezTo>
                <a:cubicBezTo>
                  <a:pt x="20503" y="646373"/>
                  <a:pt x="28880" y="649933"/>
                  <a:pt x="33867" y="656167"/>
                </a:cubicBezTo>
                <a:cubicBezTo>
                  <a:pt x="40224" y="664113"/>
                  <a:pt x="42983" y="675053"/>
                  <a:pt x="50800" y="681567"/>
                </a:cubicBezTo>
                <a:cubicBezTo>
                  <a:pt x="60496" y="689647"/>
                  <a:pt x="73844" y="692006"/>
                  <a:pt x="84667" y="698500"/>
                </a:cubicBezTo>
                <a:cubicBezTo>
                  <a:pt x="102118" y="708971"/>
                  <a:pt x="135467" y="732367"/>
                  <a:pt x="135467" y="732367"/>
                </a:cubicBezTo>
                <a:cubicBezTo>
                  <a:pt x="159446" y="724374"/>
                  <a:pt x="166068" y="724641"/>
                  <a:pt x="186267" y="706967"/>
                </a:cubicBezTo>
                <a:cubicBezTo>
                  <a:pt x="201286" y="693826"/>
                  <a:pt x="209668" y="670944"/>
                  <a:pt x="228600" y="664633"/>
                </a:cubicBezTo>
                <a:cubicBezTo>
                  <a:pt x="245533" y="658989"/>
                  <a:pt x="262084" y="652029"/>
                  <a:pt x="279400" y="647700"/>
                </a:cubicBezTo>
                <a:cubicBezTo>
                  <a:pt x="321925" y="637068"/>
                  <a:pt x="302228" y="642913"/>
                  <a:pt x="338667" y="630767"/>
                </a:cubicBezTo>
                <a:cubicBezTo>
                  <a:pt x="347134" y="625122"/>
                  <a:pt x="358674" y="622462"/>
                  <a:pt x="364067" y="613833"/>
                </a:cubicBezTo>
                <a:cubicBezTo>
                  <a:pt x="373527" y="598697"/>
                  <a:pt x="381000" y="563033"/>
                  <a:pt x="381000" y="563033"/>
                </a:cubicBezTo>
                <a:cubicBezTo>
                  <a:pt x="383822" y="543278"/>
                  <a:pt x="387135" y="523586"/>
                  <a:pt x="389467" y="503767"/>
                </a:cubicBezTo>
                <a:cubicBezTo>
                  <a:pt x="392781" y="475598"/>
                  <a:pt x="392706" y="446977"/>
                  <a:pt x="397933" y="419100"/>
                </a:cubicBezTo>
                <a:cubicBezTo>
                  <a:pt x="401222" y="401556"/>
                  <a:pt x="409223" y="385233"/>
                  <a:pt x="414867" y="368300"/>
                </a:cubicBezTo>
                <a:lnTo>
                  <a:pt x="431800" y="317500"/>
                </a:lnTo>
                <a:lnTo>
                  <a:pt x="440267" y="292100"/>
                </a:lnTo>
                <a:cubicBezTo>
                  <a:pt x="437346" y="265816"/>
                  <a:pt x="443320" y="213263"/>
                  <a:pt x="414867" y="190500"/>
                </a:cubicBezTo>
                <a:cubicBezTo>
                  <a:pt x="407898" y="184925"/>
                  <a:pt x="397934" y="184855"/>
                  <a:pt x="389467" y="182033"/>
                </a:cubicBezTo>
                <a:cubicBezTo>
                  <a:pt x="359911" y="152479"/>
                  <a:pt x="375058" y="172673"/>
                  <a:pt x="355600" y="114300"/>
                </a:cubicBezTo>
                <a:cubicBezTo>
                  <a:pt x="352778" y="105833"/>
                  <a:pt x="355600" y="91722"/>
                  <a:pt x="347133" y="88900"/>
                </a:cubicBezTo>
                <a:lnTo>
                  <a:pt x="270933" y="63500"/>
                </a:lnTo>
                <a:cubicBezTo>
                  <a:pt x="262466" y="60678"/>
                  <a:pt x="254368" y="56295"/>
                  <a:pt x="245533" y="55033"/>
                </a:cubicBezTo>
                <a:cubicBezTo>
                  <a:pt x="225778" y="52211"/>
                  <a:pt x="205951" y="49848"/>
                  <a:pt x="186267" y="46567"/>
                </a:cubicBezTo>
                <a:cubicBezTo>
                  <a:pt x="165311" y="43074"/>
                  <a:pt x="131382" y="35723"/>
                  <a:pt x="110067" y="29633"/>
                </a:cubicBezTo>
                <a:cubicBezTo>
                  <a:pt x="101486" y="27181"/>
                  <a:pt x="93248" y="23619"/>
                  <a:pt x="84667" y="21167"/>
                </a:cubicBezTo>
                <a:cubicBezTo>
                  <a:pt x="73478" y="17970"/>
                  <a:pt x="61989" y="15897"/>
                  <a:pt x="50800" y="12700"/>
                </a:cubicBezTo>
                <a:cubicBezTo>
                  <a:pt x="42219" y="10248"/>
                  <a:pt x="35278" y="0"/>
                  <a:pt x="33867" y="4233"/>
                </a:cubicBezTo>
                <a:close/>
              </a:path>
            </a:pathLst>
          </a:custGeom>
          <a:solidFill>
            <a:schemeClr val="accent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0183" name="TextBox 13"/>
          <p:cNvSpPr txBox="1">
            <a:spLocks noChangeArrowheads="1"/>
          </p:cNvSpPr>
          <p:nvPr/>
        </p:nvSpPr>
        <p:spPr bwMode="auto">
          <a:xfrm>
            <a:off x="2133601" y="1143001"/>
            <a:ext cx="10636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G</a:t>
            </a:r>
            <a:r>
              <a:rPr kumimoji="1" lang="en-US" sz="2600" baseline="-250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30,0.5</a:t>
            </a:r>
          </a:p>
        </p:txBody>
      </p:sp>
      <p:sp>
        <p:nvSpPr>
          <p:cNvPr id="50184" name="TextBox 14"/>
          <p:cNvSpPr txBox="1">
            <a:spLocks noChangeArrowheads="1"/>
          </p:cNvSpPr>
          <p:nvPr/>
        </p:nvSpPr>
        <p:spPr bwMode="auto">
          <a:xfrm>
            <a:off x="5715000" y="1600201"/>
            <a:ext cx="40798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600" b="1">
                <a:solidFill>
                  <a:srgbClr val="FF0000"/>
                </a:solidFill>
                <a:latin typeface="Arial" charset="0"/>
                <a:ea typeface="+mn-ea"/>
                <a:cs typeface="Arial" charset="0"/>
              </a:rPr>
              <a:t>S</a:t>
            </a:r>
          </a:p>
        </p:txBody>
      </p:sp>
      <p:sp>
        <p:nvSpPr>
          <p:cNvPr id="50185" name="Oval 15"/>
          <p:cNvSpPr>
            <a:spLocks noChangeArrowheads="1"/>
          </p:cNvSpPr>
          <p:nvPr/>
        </p:nvSpPr>
        <p:spPr bwMode="auto">
          <a:xfrm>
            <a:off x="3733800" y="2819400"/>
            <a:ext cx="304800" cy="304800"/>
          </a:xfrm>
          <a:prstGeom prst="ellipse">
            <a:avLst/>
          </a:prstGeom>
          <a:solidFill>
            <a:srgbClr val="FFFF00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k</a:t>
            </a:r>
          </a:p>
        </p:txBody>
      </p:sp>
      <p:sp>
        <p:nvSpPr>
          <p:cNvPr id="50186" name="Freeform 23"/>
          <p:cNvSpPr>
            <a:spLocks noChangeArrowheads="1"/>
          </p:cNvSpPr>
          <p:nvPr/>
        </p:nvSpPr>
        <p:spPr bwMode="auto">
          <a:xfrm rot="9996753" flipV="1">
            <a:off x="3952875" y="2343150"/>
            <a:ext cx="1379538" cy="420688"/>
          </a:xfrm>
          <a:custGeom>
            <a:avLst/>
            <a:gdLst>
              <a:gd name="T0" fmla="*/ 1376368 w 1380067"/>
              <a:gd name="T1" fmla="*/ 892005126 h 138289"/>
              <a:gd name="T2" fmla="*/ 455975 w 1380067"/>
              <a:gd name="T3" fmla="*/ 20742301 h 138289"/>
              <a:gd name="T4" fmla="*/ 0 w 1380067"/>
              <a:gd name="T5" fmla="*/ 1016468241 h 138289"/>
              <a:gd name="T6" fmla="*/ 0 60000 65536"/>
              <a:gd name="T7" fmla="*/ 0 60000 65536"/>
              <a:gd name="T8" fmla="*/ 0 60000 65536"/>
              <a:gd name="T9" fmla="*/ 0 w 1380067"/>
              <a:gd name="T10" fmla="*/ 0 h 138289"/>
              <a:gd name="T11" fmla="*/ 1380067 w 1380067"/>
              <a:gd name="T12" fmla="*/ 138289 h 1382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0067" h="138289">
                <a:moveTo>
                  <a:pt x="1380067" y="121356"/>
                </a:moveTo>
                <a:cubicBezTo>
                  <a:pt x="1033639" y="60678"/>
                  <a:pt x="687211" y="0"/>
                  <a:pt x="457200" y="2822"/>
                </a:cubicBezTo>
                <a:cubicBezTo>
                  <a:pt x="227189" y="5644"/>
                  <a:pt x="113594" y="71966"/>
                  <a:pt x="0" y="138289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oval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0187" name="Freeform 24"/>
          <p:cNvSpPr>
            <a:spLocks noChangeArrowheads="1"/>
          </p:cNvSpPr>
          <p:nvPr/>
        </p:nvSpPr>
        <p:spPr bwMode="auto">
          <a:xfrm rot="10600977">
            <a:off x="4043363" y="2932113"/>
            <a:ext cx="1274762" cy="196850"/>
          </a:xfrm>
          <a:custGeom>
            <a:avLst/>
            <a:gdLst>
              <a:gd name="T0" fmla="*/ 731458 w 1380067"/>
              <a:gd name="T1" fmla="*/ 2038251 h 138289"/>
              <a:gd name="T2" fmla="*/ 242323 w 1380067"/>
              <a:gd name="T3" fmla="*/ 47392 h 138289"/>
              <a:gd name="T4" fmla="*/ 0 w 1380067"/>
              <a:gd name="T5" fmla="*/ 2322654 h 138289"/>
              <a:gd name="T6" fmla="*/ 0 60000 65536"/>
              <a:gd name="T7" fmla="*/ 0 60000 65536"/>
              <a:gd name="T8" fmla="*/ 0 60000 65536"/>
              <a:gd name="T9" fmla="*/ 0 w 1380067"/>
              <a:gd name="T10" fmla="*/ 0 h 138289"/>
              <a:gd name="T11" fmla="*/ 1380067 w 1380067"/>
              <a:gd name="T12" fmla="*/ 138289 h 1382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0067" h="138289">
                <a:moveTo>
                  <a:pt x="1380067" y="121356"/>
                </a:moveTo>
                <a:cubicBezTo>
                  <a:pt x="1033639" y="60678"/>
                  <a:pt x="687211" y="0"/>
                  <a:pt x="457200" y="2822"/>
                </a:cubicBezTo>
                <a:cubicBezTo>
                  <a:pt x="227189" y="5644"/>
                  <a:pt x="113594" y="71966"/>
                  <a:pt x="0" y="138289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oval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0188" name="Freeform 26"/>
          <p:cNvSpPr>
            <a:spLocks noChangeArrowheads="1"/>
          </p:cNvSpPr>
          <p:nvPr/>
        </p:nvSpPr>
        <p:spPr bwMode="auto">
          <a:xfrm rot="14306928" flipV="1">
            <a:off x="3866357" y="3301207"/>
            <a:ext cx="482600" cy="46037"/>
          </a:xfrm>
          <a:custGeom>
            <a:avLst/>
            <a:gdLst>
              <a:gd name="T0" fmla="*/ 308 w 1380067"/>
              <a:gd name="T1" fmla="*/ 18 h 138289"/>
              <a:gd name="T2" fmla="*/ 102 w 1380067"/>
              <a:gd name="T3" fmla="*/ 0 h 138289"/>
              <a:gd name="T4" fmla="*/ 0 w 1380067"/>
              <a:gd name="T5" fmla="*/ 21 h 138289"/>
              <a:gd name="T6" fmla="*/ 0 60000 65536"/>
              <a:gd name="T7" fmla="*/ 0 60000 65536"/>
              <a:gd name="T8" fmla="*/ 0 60000 65536"/>
              <a:gd name="T9" fmla="*/ 0 w 1380067"/>
              <a:gd name="T10" fmla="*/ 0 h 138289"/>
              <a:gd name="T11" fmla="*/ 1380067 w 1380067"/>
              <a:gd name="T12" fmla="*/ 138289 h 1382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0067" h="138289">
                <a:moveTo>
                  <a:pt x="1380067" y="121356"/>
                </a:moveTo>
                <a:cubicBezTo>
                  <a:pt x="1033639" y="60678"/>
                  <a:pt x="687211" y="0"/>
                  <a:pt x="457200" y="2822"/>
                </a:cubicBezTo>
                <a:cubicBezTo>
                  <a:pt x="227189" y="5644"/>
                  <a:pt x="113594" y="71966"/>
                  <a:pt x="0" y="138289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oval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50189" name="Picture 16" descr="ykmirkotero0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1" y="3497264"/>
            <a:ext cx="2620963" cy="130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90" name="Picture 16" descr="y_k_formula_laplacian_x_k_2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4724401"/>
            <a:ext cx="6934200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Adjacency vs. Laplacian </a:t>
            </a:r>
            <a:br>
              <a:rPr lang="en-US"/>
            </a:br>
            <a:r>
              <a:rPr lang="en-US"/>
              <a:t>Intuition</a:t>
            </a:r>
          </a:p>
        </p:txBody>
      </p:sp>
      <p:sp>
        <p:nvSpPr>
          <p:cNvPr id="51204" name="TextBox 9"/>
          <p:cNvSpPr txBox="1">
            <a:spLocks noChangeArrowheads="1"/>
          </p:cNvSpPr>
          <p:nvPr/>
        </p:nvSpPr>
        <p:spPr bwMode="auto">
          <a:xfrm>
            <a:off x="6400801" y="1828801"/>
            <a:ext cx="30321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Consider now y=Lx</a:t>
            </a:r>
          </a:p>
        </p:txBody>
      </p:sp>
      <p:sp>
        <p:nvSpPr>
          <p:cNvPr id="11" name="Freeform 10"/>
          <p:cNvSpPr/>
          <p:nvPr/>
        </p:nvSpPr>
        <p:spPr bwMode="auto">
          <a:xfrm>
            <a:off x="2362200" y="1524000"/>
            <a:ext cx="3581400" cy="2514600"/>
          </a:xfrm>
          <a:custGeom>
            <a:avLst/>
            <a:gdLst>
              <a:gd name="connsiteX0" fmla="*/ 128303 w 1813170"/>
              <a:gd name="connsiteY0" fmla="*/ 153586 h 1152927"/>
              <a:gd name="connsiteX1" fmla="*/ 170636 w 1813170"/>
              <a:gd name="connsiteY1" fmla="*/ 94320 h 1152927"/>
              <a:gd name="connsiteX2" fmla="*/ 221436 w 1813170"/>
              <a:gd name="connsiteY2" fmla="*/ 77386 h 1152927"/>
              <a:gd name="connsiteX3" fmla="*/ 246836 w 1813170"/>
              <a:gd name="connsiteY3" fmla="*/ 68920 h 1152927"/>
              <a:gd name="connsiteX4" fmla="*/ 365370 w 1813170"/>
              <a:gd name="connsiteY4" fmla="*/ 85853 h 1152927"/>
              <a:gd name="connsiteX5" fmla="*/ 390770 w 1813170"/>
              <a:gd name="connsiteY5" fmla="*/ 102786 h 1152927"/>
              <a:gd name="connsiteX6" fmla="*/ 492370 w 1813170"/>
              <a:gd name="connsiteY6" fmla="*/ 77386 h 1152927"/>
              <a:gd name="connsiteX7" fmla="*/ 543170 w 1813170"/>
              <a:gd name="connsiteY7" fmla="*/ 51986 h 1152927"/>
              <a:gd name="connsiteX8" fmla="*/ 568570 w 1813170"/>
              <a:gd name="connsiteY8" fmla="*/ 35053 h 1152927"/>
              <a:gd name="connsiteX9" fmla="*/ 619370 w 1813170"/>
              <a:gd name="connsiteY9" fmla="*/ 9653 h 1152927"/>
              <a:gd name="connsiteX10" fmla="*/ 763303 w 1813170"/>
              <a:gd name="connsiteY10" fmla="*/ 26586 h 1152927"/>
              <a:gd name="connsiteX11" fmla="*/ 831036 w 1813170"/>
              <a:gd name="connsiteY11" fmla="*/ 35053 h 1152927"/>
              <a:gd name="connsiteX12" fmla="*/ 890303 w 1813170"/>
              <a:gd name="connsiteY12" fmla="*/ 51986 h 1152927"/>
              <a:gd name="connsiteX13" fmla="*/ 932636 w 1813170"/>
              <a:gd name="connsiteY13" fmla="*/ 102786 h 1152927"/>
              <a:gd name="connsiteX14" fmla="*/ 958036 w 1813170"/>
              <a:gd name="connsiteY14" fmla="*/ 128186 h 1152927"/>
              <a:gd name="connsiteX15" fmla="*/ 1008836 w 1813170"/>
              <a:gd name="connsiteY15" fmla="*/ 136653 h 1152927"/>
              <a:gd name="connsiteX16" fmla="*/ 1330570 w 1813170"/>
              <a:gd name="connsiteY16" fmla="*/ 145120 h 1152927"/>
              <a:gd name="connsiteX17" fmla="*/ 1406770 w 1813170"/>
              <a:gd name="connsiteY17" fmla="*/ 170520 h 1152927"/>
              <a:gd name="connsiteX18" fmla="*/ 1449103 w 1813170"/>
              <a:gd name="connsiteY18" fmla="*/ 178986 h 1152927"/>
              <a:gd name="connsiteX19" fmla="*/ 1516836 w 1813170"/>
              <a:gd name="connsiteY19" fmla="*/ 195920 h 1152927"/>
              <a:gd name="connsiteX20" fmla="*/ 1559170 w 1813170"/>
              <a:gd name="connsiteY20" fmla="*/ 204386 h 1152927"/>
              <a:gd name="connsiteX21" fmla="*/ 1593036 w 1813170"/>
              <a:gd name="connsiteY21" fmla="*/ 212853 h 1152927"/>
              <a:gd name="connsiteX22" fmla="*/ 1652303 w 1813170"/>
              <a:gd name="connsiteY22" fmla="*/ 221320 h 1152927"/>
              <a:gd name="connsiteX23" fmla="*/ 1677703 w 1813170"/>
              <a:gd name="connsiteY23" fmla="*/ 229786 h 1152927"/>
              <a:gd name="connsiteX24" fmla="*/ 1694636 w 1813170"/>
              <a:gd name="connsiteY24" fmla="*/ 246720 h 1152927"/>
              <a:gd name="connsiteX25" fmla="*/ 1779303 w 1813170"/>
              <a:gd name="connsiteY25" fmla="*/ 322920 h 1152927"/>
              <a:gd name="connsiteX26" fmla="*/ 1804703 w 1813170"/>
              <a:gd name="connsiteY26" fmla="*/ 348320 h 1152927"/>
              <a:gd name="connsiteX27" fmla="*/ 1813170 w 1813170"/>
              <a:gd name="connsiteY27" fmla="*/ 382186 h 1152927"/>
              <a:gd name="connsiteX28" fmla="*/ 1787770 w 1813170"/>
              <a:gd name="connsiteY28" fmla="*/ 492253 h 1152927"/>
              <a:gd name="connsiteX29" fmla="*/ 1770836 w 1813170"/>
              <a:gd name="connsiteY29" fmla="*/ 543053 h 1152927"/>
              <a:gd name="connsiteX30" fmla="*/ 1762370 w 1813170"/>
              <a:gd name="connsiteY30" fmla="*/ 568453 h 1152927"/>
              <a:gd name="connsiteX31" fmla="*/ 1745436 w 1813170"/>
              <a:gd name="connsiteY31" fmla="*/ 729320 h 1152927"/>
              <a:gd name="connsiteX32" fmla="*/ 1694636 w 1813170"/>
              <a:gd name="connsiteY32" fmla="*/ 780120 h 1152927"/>
              <a:gd name="connsiteX33" fmla="*/ 1643836 w 1813170"/>
              <a:gd name="connsiteY33" fmla="*/ 797053 h 1152927"/>
              <a:gd name="connsiteX34" fmla="*/ 1584570 w 1813170"/>
              <a:gd name="connsiteY34" fmla="*/ 822453 h 1152927"/>
              <a:gd name="connsiteX35" fmla="*/ 1508370 w 1813170"/>
              <a:gd name="connsiteY35" fmla="*/ 873253 h 1152927"/>
              <a:gd name="connsiteX36" fmla="*/ 1482970 w 1813170"/>
              <a:gd name="connsiteY36" fmla="*/ 890186 h 1152927"/>
              <a:gd name="connsiteX37" fmla="*/ 1423703 w 1813170"/>
              <a:gd name="connsiteY37" fmla="*/ 898653 h 1152927"/>
              <a:gd name="connsiteX38" fmla="*/ 1398303 w 1813170"/>
              <a:gd name="connsiteY38" fmla="*/ 907120 h 1152927"/>
              <a:gd name="connsiteX39" fmla="*/ 1372903 w 1813170"/>
              <a:gd name="connsiteY39" fmla="*/ 890186 h 1152927"/>
              <a:gd name="connsiteX40" fmla="*/ 1262836 w 1813170"/>
              <a:gd name="connsiteY40" fmla="*/ 940986 h 1152927"/>
              <a:gd name="connsiteX41" fmla="*/ 1237436 w 1813170"/>
              <a:gd name="connsiteY41" fmla="*/ 974853 h 1152927"/>
              <a:gd name="connsiteX42" fmla="*/ 1152770 w 1813170"/>
              <a:gd name="connsiteY42" fmla="*/ 1034120 h 1152927"/>
              <a:gd name="connsiteX43" fmla="*/ 1110436 w 1813170"/>
              <a:gd name="connsiteY43" fmla="*/ 1051053 h 1152927"/>
              <a:gd name="connsiteX44" fmla="*/ 1076570 w 1813170"/>
              <a:gd name="connsiteY44" fmla="*/ 1076453 h 1152927"/>
              <a:gd name="connsiteX45" fmla="*/ 1051170 w 1813170"/>
              <a:gd name="connsiteY45" fmla="*/ 1093386 h 1152927"/>
              <a:gd name="connsiteX46" fmla="*/ 1017303 w 1813170"/>
              <a:gd name="connsiteY46" fmla="*/ 1118786 h 1152927"/>
              <a:gd name="connsiteX47" fmla="*/ 966503 w 1813170"/>
              <a:gd name="connsiteY47" fmla="*/ 1135720 h 1152927"/>
              <a:gd name="connsiteX48" fmla="*/ 890303 w 1813170"/>
              <a:gd name="connsiteY48" fmla="*/ 1152653 h 1152927"/>
              <a:gd name="connsiteX49" fmla="*/ 763303 w 1813170"/>
              <a:gd name="connsiteY49" fmla="*/ 1144186 h 1152927"/>
              <a:gd name="connsiteX50" fmla="*/ 704036 w 1813170"/>
              <a:gd name="connsiteY50" fmla="*/ 1093386 h 1152927"/>
              <a:gd name="connsiteX51" fmla="*/ 644770 w 1813170"/>
              <a:gd name="connsiteY51" fmla="*/ 1051053 h 1152927"/>
              <a:gd name="connsiteX52" fmla="*/ 610903 w 1813170"/>
              <a:gd name="connsiteY52" fmla="*/ 1034120 h 1152927"/>
              <a:gd name="connsiteX53" fmla="*/ 585503 w 1813170"/>
              <a:gd name="connsiteY53" fmla="*/ 1008720 h 1152927"/>
              <a:gd name="connsiteX54" fmla="*/ 534703 w 1813170"/>
              <a:gd name="connsiteY54" fmla="*/ 974853 h 1152927"/>
              <a:gd name="connsiteX55" fmla="*/ 509303 w 1813170"/>
              <a:gd name="connsiteY55" fmla="*/ 940986 h 1152927"/>
              <a:gd name="connsiteX56" fmla="*/ 475436 w 1813170"/>
              <a:gd name="connsiteY56" fmla="*/ 890186 h 1152927"/>
              <a:gd name="connsiteX57" fmla="*/ 450036 w 1813170"/>
              <a:gd name="connsiteY57" fmla="*/ 873253 h 1152927"/>
              <a:gd name="connsiteX58" fmla="*/ 263770 w 1813170"/>
              <a:gd name="connsiteY58" fmla="*/ 890186 h 1152927"/>
              <a:gd name="connsiteX59" fmla="*/ 221436 w 1813170"/>
              <a:gd name="connsiteY59" fmla="*/ 907120 h 1152927"/>
              <a:gd name="connsiteX60" fmla="*/ 170636 w 1813170"/>
              <a:gd name="connsiteY60" fmla="*/ 924053 h 1152927"/>
              <a:gd name="connsiteX61" fmla="*/ 85970 w 1813170"/>
              <a:gd name="connsiteY61" fmla="*/ 864786 h 1152927"/>
              <a:gd name="connsiteX62" fmla="*/ 26703 w 1813170"/>
              <a:gd name="connsiteY62" fmla="*/ 797053 h 1152927"/>
              <a:gd name="connsiteX63" fmla="*/ 18236 w 1813170"/>
              <a:gd name="connsiteY63" fmla="*/ 771653 h 1152927"/>
              <a:gd name="connsiteX64" fmla="*/ 26703 w 1813170"/>
              <a:gd name="connsiteY64" fmla="*/ 644653 h 1152927"/>
              <a:gd name="connsiteX65" fmla="*/ 60570 w 1813170"/>
              <a:gd name="connsiteY65" fmla="*/ 627720 h 1152927"/>
              <a:gd name="connsiteX66" fmla="*/ 111370 w 1813170"/>
              <a:gd name="connsiteY66" fmla="*/ 610786 h 1152927"/>
              <a:gd name="connsiteX67" fmla="*/ 136770 w 1813170"/>
              <a:gd name="connsiteY67" fmla="*/ 602320 h 1152927"/>
              <a:gd name="connsiteX68" fmla="*/ 162170 w 1813170"/>
              <a:gd name="connsiteY68" fmla="*/ 593853 h 1152927"/>
              <a:gd name="connsiteX69" fmla="*/ 153703 w 1813170"/>
              <a:gd name="connsiteY69" fmla="*/ 483786 h 1152927"/>
              <a:gd name="connsiteX70" fmla="*/ 145236 w 1813170"/>
              <a:gd name="connsiteY70" fmla="*/ 458386 h 1152927"/>
              <a:gd name="connsiteX71" fmla="*/ 94436 w 1813170"/>
              <a:gd name="connsiteY71" fmla="*/ 390653 h 1152927"/>
              <a:gd name="connsiteX72" fmla="*/ 43636 w 1813170"/>
              <a:gd name="connsiteY72" fmla="*/ 348320 h 1152927"/>
              <a:gd name="connsiteX73" fmla="*/ 9770 w 1813170"/>
              <a:gd name="connsiteY73" fmla="*/ 297520 h 1152927"/>
              <a:gd name="connsiteX74" fmla="*/ 1303 w 1813170"/>
              <a:gd name="connsiteY74" fmla="*/ 255186 h 1152927"/>
              <a:gd name="connsiteX75" fmla="*/ 35170 w 1813170"/>
              <a:gd name="connsiteY75" fmla="*/ 187453 h 1152927"/>
              <a:gd name="connsiteX76" fmla="*/ 69036 w 1813170"/>
              <a:gd name="connsiteY76" fmla="*/ 170520 h 1152927"/>
              <a:gd name="connsiteX77" fmla="*/ 111370 w 1813170"/>
              <a:gd name="connsiteY77" fmla="*/ 145120 h 1152927"/>
              <a:gd name="connsiteX78" fmla="*/ 128303 w 1813170"/>
              <a:gd name="connsiteY78" fmla="*/ 153586 h 115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813170" h="1152927">
                <a:moveTo>
                  <a:pt x="128303" y="153586"/>
                </a:moveTo>
                <a:cubicBezTo>
                  <a:pt x="138181" y="145119"/>
                  <a:pt x="136703" y="109401"/>
                  <a:pt x="170636" y="94320"/>
                </a:cubicBezTo>
                <a:cubicBezTo>
                  <a:pt x="186947" y="87071"/>
                  <a:pt x="204503" y="83030"/>
                  <a:pt x="221436" y="77386"/>
                </a:cubicBezTo>
                <a:lnTo>
                  <a:pt x="246836" y="68920"/>
                </a:lnTo>
                <a:cubicBezTo>
                  <a:pt x="286347" y="74564"/>
                  <a:pt x="326518" y="76712"/>
                  <a:pt x="365370" y="85853"/>
                </a:cubicBezTo>
                <a:cubicBezTo>
                  <a:pt x="375275" y="88184"/>
                  <a:pt x="380617" y="103463"/>
                  <a:pt x="390770" y="102786"/>
                </a:cubicBezTo>
                <a:cubicBezTo>
                  <a:pt x="425602" y="100464"/>
                  <a:pt x="458503" y="85853"/>
                  <a:pt x="492370" y="77386"/>
                </a:cubicBezTo>
                <a:cubicBezTo>
                  <a:pt x="565162" y="28859"/>
                  <a:pt x="473063" y="87039"/>
                  <a:pt x="543170" y="51986"/>
                </a:cubicBezTo>
                <a:cubicBezTo>
                  <a:pt x="552271" y="47435"/>
                  <a:pt x="559469" y="39604"/>
                  <a:pt x="568570" y="35053"/>
                </a:cubicBezTo>
                <a:cubicBezTo>
                  <a:pt x="638677" y="0"/>
                  <a:pt x="546578" y="58180"/>
                  <a:pt x="619370" y="9653"/>
                </a:cubicBezTo>
                <a:cubicBezTo>
                  <a:pt x="852237" y="29059"/>
                  <a:pt x="638134" y="7329"/>
                  <a:pt x="763303" y="26586"/>
                </a:cubicBezTo>
                <a:cubicBezTo>
                  <a:pt x="785792" y="30046"/>
                  <a:pt x="808592" y="31312"/>
                  <a:pt x="831036" y="35053"/>
                </a:cubicBezTo>
                <a:cubicBezTo>
                  <a:pt x="852294" y="38596"/>
                  <a:pt x="870174" y="45277"/>
                  <a:pt x="890303" y="51986"/>
                </a:cubicBezTo>
                <a:cubicBezTo>
                  <a:pt x="934298" y="95983"/>
                  <a:pt x="872246" y="32332"/>
                  <a:pt x="932636" y="102786"/>
                </a:cubicBezTo>
                <a:cubicBezTo>
                  <a:pt x="940428" y="111877"/>
                  <a:pt x="947094" y="123323"/>
                  <a:pt x="958036" y="128186"/>
                </a:cubicBezTo>
                <a:cubicBezTo>
                  <a:pt x="973723" y="135158"/>
                  <a:pt x="991687" y="135873"/>
                  <a:pt x="1008836" y="136653"/>
                </a:cubicBezTo>
                <a:cubicBezTo>
                  <a:pt x="1116007" y="141525"/>
                  <a:pt x="1223325" y="142298"/>
                  <a:pt x="1330570" y="145120"/>
                </a:cubicBezTo>
                <a:cubicBezTo>
                  <a:pt x="1451889" y="169382"/>
                  <a:pt x="1301610" y="135467"/>
                  <a:pt x="1406770" y="170520"/>
                </a:cubicBezTo>
                <a:cubicBezTo>
                  <a:pt x="1420422" y="175071"/>
                  <a:pt x="1435081" y="175750"/>
                  <a:pt x="1449103" y="178986"/>
                </a:cubicBezTo>
                <a:cubicBezTo>
                  <a:pt x="1471780" y="184219"/>
                  <a:pt x="1494015" y="191356"/>
                  <a:pt x="1516836" y="195920"/>
                </a:cubicBezTo>
                <a:cubicBezTo>
                  <a:pt x="1530947" y="198742"/>
                  <a:pt x="1545122" y="201264"/>
                  <a:pt x="1559170" y="204386"/>
                </a:cubicBezTo>
                <a:cubicBezTo>
                  <a:pt x="1570529" y="206910"/>
                  <a:pt x="1581588" y="210771"/>
                  <a:pt x="1593036" y="212853"/>
                </a:cubicBezTo>
                <a:cubicBezTo>
                  <a:pt x="1612670" y="216423"/>
                  <a:pt x="1632547" y="218498"/>
                  <a:pt x="1652303" y="221320"/>
                </a:cubicBezTo>
                <a:cubicBezTo>
                  <a:pt x="1660770" y="224142"/>
                  <a:pt x="1670050" y="225194"/>
                  <a:pt x="1677703" y="229786"/>
                </a:cubicBezTo>
                <a:cubicBezTo>
                  <a:pt x="1684548" y="233893"/>
                  <a:pt x="1688504" y="241610"/>
                  <a:pt x="1694636" y="246720"/>
                </a:cubicBezTo>
                <a:cubicBezTo>
                  <a:pt x="1774182" y="313009"/>
                  <a:pt x="1673517" y="217134"/>
                  <a:pt x="1779303" y="322920"/>
                </a:cubicBezTo>
                <a:lnTo>
                  <a:pt x="1804703" y="348320"/>
                </a:lnTo>
                <a:cubicBezTo>
                  <a:pt x="1807525" y="359609"/>
                  <a:pt x="1813170" y="370550"/>
                  <a:pt x="1813170" y="382186"/>
                </a:cubicBezTo>
                <a:cubicBezTo>
                  <a:pt x="1813170" y="426147"/>
                  <a:pt x="1801183" y="452015"/>
                  <a:pt x="1787770" y="492253"/>
                </a:cubicBezTo>
                <a:lnTo>
                  <a:pt x="1770836" y="543053"/>
                </a:lnTo>
                <a:lnTo>
                  <a:pt x="1762370" y="568453"/>
                </a:lnTo>
                <a:cubicBezTo>
                  <a:pt x="1762078" y="572535"/>
                  <a:pt x="1758329" y="694938"/>
                  <a:pt x="1745436" y="729320"/>
                </a:cubicBezTo>
                <a:cubicBezTo>
                  <a:pt x="1737503" y="750475"/>
                  <a:pt x="1713308" y="770784"/>
                  <a:pt x="1694636" y="780120"/>
                </a:cubicBezTo>
                <a:cubicBezTo>
                  <a:pt x="1678671" y="788102"/>
                  <a:pt x="1658688" y="787152"/>
                  <a:pt x="1643836" y="797053"/>
                </a:cubicBezTo>
                <a:cubicBezTo>
                  <a:pt x="1608754" y="820440"/>
                  <a:pt x="1628308" y="811518"/>
                  <a:pt x="1584570" y="822453"/>
                </a:cubicBezTo>
                <a:lnTo>
                  <a:pt x="1508370" y="873253"/>
                </a:lnTo>
                <a:cubicBezTo>
                  <a:pt x="1499903" y="878897"/>
                  <a:pt x="1493043" y="888747"/>
                  <a:pt x="1482970" y="890186"/>
                </a:cubicBezTo>
                <a:lnTo>
                  <a:pt x="1423703" y="898653"/>
                </a:lnTo>
                <a:cubicBezTo>
                  <a:pt x="1415236" y="901475"/>
                  <a:pt x="1407106" y="908587"/>
                  <a:pt x="1398303" y="907120"/>
                </a:cubicBezTo>
                <a:cubicBezTo>
                  <a:pt x="1388266" y="905447"/>
                  <a:pt x="1383037" y="889265"/>
                  <a:pt x="1372903" y="890186"/>
                </a:cubicBezTo>
                <a:cubicBezTo>
                  <a:pt x="1336159" y="893526"/>
                  <a:pt x="1294182" y="922179"/>
                  <a:pt x="1262836" y="940986"/>
                </a:cubicBezTo>
                <a:cubicBezTo>
                  <a:pt x="1254369" y="952275"/>
                  <a:pt x="1247414" y="964875"/>
                  <a:pt x="1237436" y="974853"/>
                </a:cubicBezTo>
                <a:cubicBezTo>
                  <a:pt x="1217027" y="995262"/>
                  <a:pt x="1178932" y="1021039"/>
                  <a:pt x="1152770" y="1034120"/>
                </a:cubicBezTo>
                <a:cubicBezTo>
                  <a:pt x="1139176" y="1040917"/>
                  <a:pt x="1123722" y="1043672"/>
                  <a:pt x="1110436" y="1051053"/>
                </a:cubicBezTo>
                <a:cubicBezTo>
                  <a:pt x="1098101" y="1057906"/>
                  <a:pt x="1088053" y="1068251"/>
                  <a:pt x="1076570" y="1076453"/>
                </a:cubicBezTo>
                <a:cubicBezTo>
                  <a:pt x="1068290" y="1082367"/>
                  <a:pt x="1059450" y="1087472"/>
                  <a:pt x="1051170" y="1093386"/>
                </a:cubicBezTo>
                <a:cubicBezTo>
                  <a:pt x="1039687" y="1101588"/>
                  <a:pt x="1029924" y="1112475"/>
                  <a:pt x="1017303" y="1118786"/>
                </a:cubicBezTo>
                <a:cubicBezTo>
                  <a:pt x="1001338" y="1126769"/>
                  <a:pt x="983820" y="1131391"/>
                  <a:pt x="966503" y="1135720"/>
                </a:cubicBezTo>
                <a:cubicBezTo>
                  <a:pt x="918675" y="1147676"/>
                  <a:pt x="944046" y="1141904"/>
                  <a:pt x="890303" y="1152653"/>
                </a:cubicBezTo>
                <a:cubicBezTo>
                  <a:pt x="847970" y="1149831"/>
                  <a:pt x="804820" y="1152927"/>
                  <a:pt x="763303" y="1144186"/>
                </a:cubicBezTo>
                <a:cubicBezTo>
                  <a:pt x="746892" y="1140731"/>
                  <a:pt x="716474" y="1104047"/>
                  <a:pt x="704036" y="1093386"/>
                </a:cubicBezTo>
                <a:cubicBezTo>
                  <a:pt x="694947" y="1085595"/>
                  <a:pt x="658174" y="1058712"/>
                  <a:pt x="644770" y="1051053"/>
                </a:cubicBezTo>
                <a:cubicBezTo>
                  <a:pt x="633811" y="1044791"/>
                  <a:pt x="622192" y="1039764"/>
                  <a:pt x="610903" y="1034120"/>
                </a:cubicBezTo>
                <a:cubicBezTo>
                  <a:pt x="602436" y="1025653"/>
                  <a:pt x="595466" y="1015362"/>
                  <a:pt x="585503" y="1008720"/>
                </a:cubicBezTo>
                <a:cubicBezTo>
                  <a:pt x="532117" y="973129"/>
                  <a:pt x="588721" y="1037874"/>
                  <a:pt x="534703" y="974853"/>
                </a:cubicBezTo>
                <a:cubicBezTo>
                  <a:pt x="525520" y="964139"/>
                  <a:pt x="517395" y="952546"/>
                  <a:pt x="509303" y="940986"/>
                </a:cubicBezTo>
                <a:cubicBezTo>
                  <a:pt x="497632" y="924313"/>
                  <a:pt x="492369" y="901475"/>
                  <a:pt x="475436" y="890186"/>
                </a:cubicBezTo>
                <a:lnTo>
                  <a:pt x="450036" y="873253"/>
                </a:lnTo>
                <a:cubicBezTo>
                  <a:pt x="387947" y="878897"/>
                  <a:pt x="325442" y="881049"/>
                  <a:pt x="263770" y="890186"/>
                </a:cubicBezTo>
                <a:cubicBezTo>
                  <a:pt x="248736" y="892413"/>
                  <a:pt x="235719" y="901926"/>
                  <a:pt x="221436" y="907120"/>
                </a:cubicBezTo>
                <a:cubicBezTo>
                  <a:pt x="204661" y="913220"/>
                  <a:pt x="170636" y="924053"/>
                  <a:pt x="170636" y="924053"/>
                </a:cubicBezTo>
                <a:cubicBezTo>
                  <a:pt x="153294" y="912491"/>
                  <a:pt x="104778" y="881504"/>
                  <a:pt x="85970" y="864786"/>
                </a:cubicBezTo>
                <a:cubicBezTo>
                  <a:pt x="66104" y="847128"/>
                  <a:pt x="39580" y="822807"/>
                  <a:pt x="26703" y="797053"/>
                </a:cubicBezTo>
                <a:cubicBezTo>
                  <a:pt x="22712" y="789071"/>
                  <a:pt x="21058" y="780120"/>
                  <a:pt x="18236" y="771653"/>
                </a:cubicBezTo>
                <a:cubicBezTo>
                  <a:pt x="21058" y="729320"/>
                  <a:pt x="14731" y="685356"/>
                  <a:pt x="26703" y="644653"/>
                </a:cubicBezTo>
                <a:cubicBezTo>
                  <a:pt x="30264" y="632544"/>
                  <a:pt x="48851" y="632407"/>
                  <a:pt x="60570" y="627720"/>
                </a:cubicBezTo>
                <a:cubicBezTo>
                  <a:pt x="77143" y="621091"/>
                  <a:pt x="94437" y="616430"/>
                  <a:pt x="111370" y="610786"/>
                </a:cubicBezTo>
                <a:lnTo>
                  <a:pt x="136770" y="602320"/>
                </a:lnTo>
                <a:lnTo>
                  <a:pt x="162170" y="593853"/>
                </a:lnTo>
                <a:cubicBezTo>
                  <a:pt x="159348" y="557164"/>
                  <a:pt x="158267" y="520299"/>
                  <a:pt x="153703" y="483786"/>
                </a:cubicBezTo>
                <a:cubicBezTo>
                  <a:pt x="152596" y="474930"/>
                  <a:pt x="149570" y="466188"/>
                  <a:pt x="145236" y="458386"/>
                </a:cubicBezTo>
                <a:cubicBezTo>
                  <a:pt x="134398" y="438878"/>
                  <a:pt x="114991" y="407097"/>
                  <a:pt x="94436" y="390653"/>
                </a:cubicBezTo>
                <a:cubicBezTo>
                  <a:pt x="65662" y="367634"/>
                  <a:pt x="68479" y="380261"/>
                  <a:pt x="43636" y="348320"/>
                </a:cubicBezTo>
                <a:cubicBezTo>
                  <a:pt x="31142" y="332256"/>
                  <a:pt x="9770" y="297520"/>
                  <a:pt x="9770" y="297520"/>
                </a:cubicBezTo>
                <a:cubicBezTo>
                  <a:pt x="6948" y="283409"/>
                  <a:pt x="0" y="269518"/>
                  <a:pt x="1303" y="255186"/>
                </a:cubicBezTo>
                <a:cubicBezTo>
                  <a:pt x="3565" y="230303"/>
                  <a:pt x="13304" y="202030"/>
                  <a:pt x="35170" y="187453"/>
                </a:cubicBezTo>
                <a:cubicBezTo>
                  <a:pt x="45671" y="180452"/>
                  <a:pt x="58535" y="177521"/>
                  <a:pt x="69036" y="170520"/>
                </a:cubicBezTo>
                <a:cubicBezTo>
                  <a:pt x="115523" y="139529"/>
                  <a:pt x="52413" y="164771"/>
                  <a:pt x="111370" y="145120"/>
                </a:cubicBezTo>
                <a:cubicBezTo>
                  <a:pt x="150880" y="164875"/>
                  <a:pt x="118425" y="162053"/>
                  <a:pt x="128303" y="153586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600" baseline="-25000" dirty="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1206" name="Freeform 11"/>
          <p:cNvSpPr>
            <a:spLocks noChangeArrowheads="1"/>
          </p:cNvSpPr>
          <p:nvPr/>
        </p:nvSpPr>
        <p:spPr bwMode="auto">
          <a:xfrm>
            <a:off x="4953000" y="1828800"/>
            <a:ext cx="1066800" cy="1676400"/>
          </a:xfrm>
          <a:custGeom>
            <a:avLst/>
            <a:gdLst>
              <a:gd name="T0" fmla="*/ 38080283 w 443320"/>
              <a:gd name="T1" fmla="*/ 3190191 h 732367"/>
              <a:gd name="T2" fmla="*/ 47599981 w 443320"/>
              <a:gd name="T3" fmla="*/ 28715636 h 732367"/>
              <a:gd name="T4" fmla="*/ 57120343 w 443320"/>
              <a:gd name="T5" fmla="*/ 47859194 h 732367"/>
              <a:gd name="T6" fmla="*/ 66640397 w 443320"/>
              <a:gd name="T7" fmla="*/ 181864517 h 732367"/>
              <a:gd name="T8" fmla="*/ 57120343 w 443320"/>
              <a:gd name="T9" fmla="*/ 207389567 h 732367"/>
              <a:gd name="T10" fmla="*/ 47599981 w 443320"/>
              <a:gd name="T11" fmla="*/ 226533062 h 732367"/>
              <a:gd name="T12" fmla="*/ 28559902 w 443320"/>
              <a:gd name="T13" fmla="*/ 328631870 h 732367"/>
              <a:gd name="T14" fmla="*/ 0 w 443320"/>
              <a:gd name="T15" fmla="*/ 392444496 h 732367"/>
              <a:gd name="T16" fmla="*/ 19039506 w 443320"/>
              <a:gd name="T17" fmla="*/ 481780999 h 732367"/>
              <a:gd name="T18" fmla="*/ 38080283 w 443320"/>
              <a:gd name="T19" fmla="*/ 494544110 h 732367"/>
              <a:gd name="T20" fmla="*/ 57120343 w 443320"/>
              <a:gd name="T21" fmla="*/ 513686872 h 732367"/>
              <a:gd name="T22" fmla="*/ 95200655 w 443320"/>
              <a:gd name="T23" fmla="*/ 526449690 h 732367"/>
              <a:gd name="T24" fmla="*/ 152320593 w 443320"/>
              <a:gd name="T25" fmla="*/ 551974154 h 732367"/>
              <a:gd name="T26" fmla="*/ 209440801 w 443320"/>
              <a:gd name="T27" fmla="*/ 532831099 h 732367"/>
              <a:gd name="T28" fmla="*/ 257040146 w 443320"/>
              <a:gd name="T29" fmla="*/ 500924640 h 732367"/>
              <a:gd name="T30" fmla="*/ 314160316 w 443320"/>
              <a:gd name="T31" fmla="*/ 488162115 h 732367"/>
              <a:gd name="T32" fmla="*/ 380800770 w 443320"/>
              <a:gd name="T33" fmla="*/ 475400762 h 732367"/>
              <a:gd name="T34" fmla="*/ 409360778 w 443320"/>
              <a:gd name="T35" fmla="*/ 462637065 h 732367"/>
              <a:gd name="T36" fmla="*/ 428400578 w 443320"/>
              <a:gd name="T37" fmla="*/ 424350076 h 732367"/>
              <a:gd name="T38" fmla="*/ 437920478 w 443320"/>
              <a:gd name="T39" fmla="*/ 379682264 h 732367"/>
              <a:gd name="T40" fmla="*/ 447440377 w 443320"/>
              <a:gd name="T41" fmla="*/ 315869931 h 732367"/>
              <a:gd name="T42" fmla="*/ 466480793 w 443320"/>
              <a:gd name="T43" fmla="*/ 277582429 h 732367"/>
              <a:gd name="T44" fmla="*/ 485520285 w 443320"/>
              <a:gd name="T45" fmla="*/ 239295294 h 732367"/>
              <a:gd name="T46" fmla="*/ 495040801 w 443320"/>
              <a:gd name="T47" fmla="*/ 220151946 h 732367"/>
              <a:gd name="T48" fmla="*/ 466480793 w 443320"/>
              <a:gd name="T49" fmla="*/ 143577418 h 732367"/>
              <a:gd name="T50" fmla="*/ 437920478 w 443320"/>
              <a:gd name="T51" fmla="*/ 137195862 h 732367"/>
              <a:gd name="T52" fmla="*/ 399840570 w 443320"/>
              <a:gd name="T53" fmla="*/ 86146568 h 732367"/>
              <a:gd name="T54" fmla="*/ 390320054 w 443320"/>
              <a:gd name="T55" fmla="*/ 67002872 h 732367"/>
              <a:gd name="T56" fmla="*/ 304640108 w 443320"/>
              <a:gd name="T57" fmla="*/ 47859194 h 732367"/>
              <a:gd name="T58" fmla="*/ 276079946 w 443320"/>
              <a:gd name="T59" fmla="*/ 41477529 h 732367"/>
              <a:gd name="T60" fmla="*/ 209440801 w 443320"/>
              <a:gd name="T61" fmla="*/ 35097045 h 732367"/>
              <a:gd name="T62" fmla="*/ 123760662 w 443320"/>
              <a:gd name="T63" fmla="*/ 22333879 h 732367"/>
              <a:gd name="T64" fmla="*/ 95200655 w 443320"/>
              <a:gd name="T65" fmla="*/ 15953371 h 732367"/>
              <a:gd name="T66" fmla="*/ 57120343 w 443320"/>
              <a:gd name="T67" fmla="*/ 9571965 h 732367"/>
              <a:gd name="T68" fmla="*/ 38080283 w 443320"/>
              <a:gd name="T69" fmla="*/ 3190191 h 732367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443320"/>
              <a:gd name="T106" fmla="*/ 0 h 732367"/>
              <a:gd name="T107" fmla="*/ 443320 w 443320"/>
              <a:gd name="T108" fmla="*/ 732367 h 732367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443320" h="732367">
                <a:moveTo>
                  <a:pt x="33867" y="4233"/>
                </a:moveTo>
                <a:cubicBezTo>
                  <a:pt x="32456" y="8466"/>
                  <a:pt x="39136" y="26911"/>
                  <a:pt x="42333" y="38100"/>
                </a:cubicBezTo>
                <a:cubicBezTo>
                  <a:pt x="44785" y="46681"/>
                  <a:pt x="50059" y="54606"/>
                  <a:pt x="50800" y="63500"/>
                </a:cubicBezTo>
                <a:cubicBezTo>
                  <a:pt x="55728" y="122629"/>
                  <a:pt x="56445" y="182033"/>
                  <a:pt x="59267" y="241300"/>
                </a:cubicBezTo>
                <a:cubicBezTo>
                  <a:pt x="56445" y="252589"/>
                  <a:pt x="53997" y="263978"/>
                  <a:pt x="50800" y="275167"/>
                </a:cubicBezTo>
                <a:cubicBezTo>
                  <a:pt x="48348" y="283748"/>
                  <a:pt x="43725" y="291752"/>
                  <a:pt x="42333" y="300567"/>
                </a:cubicBezTo>
                <a:cubicBezTo>
                  <a:pt x="35236" y="345517"/>
                  <a:pt x="39790" y="392861"/>
                  <a:pt x="25400" y="436033"/>
                </a:cubicBezTo>
                <a:cubicBezTo>
                  <a:pt x="4787" y="497872"/>
                  <a:pt x="12796" y="469517"/>
                  <a:pt x="0" y="520700"/>
                </a:cubicBezTo>
                <a:cubicBezTo>
                  <a:pt x="273" y="523426"/>
                  <a:pt x="5425" y="616217"/>
                  <a:pt x="16933" y="639233"/>
                </a:cubicBezTo>
                <a:cubicBezTo>
                  <a:pt x="20503" y="646373"/>
                  <a:pt x="28880" y="649933"/>
                  <a:pt x="33867" y="656167"/>
                </a:cubicBezTo>
                <a:cubicBezTo>
                  <a:pt x="40224" y="664113"/>
                  <a:pt x="42983" y="675053"/>
                  <a:pt x="50800" y="681567"/>
                </a:cubicBezTo>
                <a:cubicBezTo>
                  <a:pt x="60496" y="689647"/>
                  <a:pt x="73844" y="692006"/>
                  <a:pt x="84667" y="698500"/>
                </a:cubicBezTo>
                <a:cubicBezTo>
                  <a:pt x="102118" y="708971"/>
                  <a:pt x="135467" y="732367"/>
                  <a:pt x="135467" y="732367"/>
                </a:cubicBezTo>
                <a:cubicBezTo>
                  <a:pt x="159446" y="724374"/>
                  <a:pt x="166068" y="724641"/>
                  <a:pt x="186267" y="706967"/>
                </a:cubicBezTo>
                <a:cubicBezTo>
                  <a:pt x="201286" y="693826"/>
                  <a:pt x="209668" y="670944"/>
                  <a:pt x="228600" y="664633"/>
                </a:cubicBezTo>
                <a:cubicBezTo>
                  <a:pt x="245533" y="658989"/>
                  <a:pt x="262084" y="652029"/>
                  <a:pt x="279400" y="647700"/>
                </a:cubicBezTo>
                <a:cubicBezTo>
                  <a:pt x="321925" y="637068"/>
                  <a:pt x="302228" y="642913"/>
                  <a:pt x="338667" y="630767"/>
                </a:cubicBezTo>
                <a:cubicBezTo>
                  <a:pt x="347134" y="625122"/>
                  <a:pt x="358674" y="622462"/>
                  <a:pt x="364067" y="613833"/>
                </a:cubicBezTo>
                <a:cubicBezTo>
                  <a:pt x="373527" y="598697"/>
                  <a:pt x="381000" y="563033"/>
                  <a:pt x="381000" y="563033"/>
                </a:cubicBezTo>
                <a:cubicBezTo>
                  <a:pt x="383822" y="543278"/>
                  <a:pt x="387135" y="523586"/>
                  <a:pt x="389467" y="503767"/>
                </a:cubicBezTo>
                <a:cubicBezTo>
                  <a:pt x="392781" y="475598"/>
                  <a:pt x="392706" y="446977"/>
                  <a:pt x="397933" y="419100"/>
                </a:cubicBezTo>
                <a:cubicBezTo>
                  <a:pt x="401222" y="401556"/>
                  <a:pt x="409223" y="385233"/>
                  <a:pt x="414867" y="368300"/>
                </a:cubicBezTo>
                <a:lnTo>
                  <a:pt x="431800" y="317500"/>
                </a:lnTo>
                <a:lnTo>
                  <a:pt x="440267" y="292100"/>
                </a:lnTo>
                <a:cubicBezTo>
                  <a:pt x="437346" y="265816"/>
                  <a:pt x="443320" y="213263"/>
                  <a:pt x="414867" y="190500"/>
                </a:cubicBezTo>
                <a:cubicBezTo>
                  <a:pt x="407898" y="184925"/>
                  <a:pt x="397934" y="184855"/>
                  <a:pt x="389467" y="182033"/>
                </a:cubicBezTo>
                <a:cubicBezTo>
                  <a:pt x="359911" y="152479"/>
                  <a:pt x="375058" y="172673"/>
                  <a:pt x="355600" y="114300"/>
                </a:cubicBezTo>
                <a:cubicBezTo>
                  <a:pt x="352778" y="105833"/>
                  <a:pt x="355600" y="91722"/>
                  <a:pt x="347133" y="88900"/>
                </a:cubicBezTo>
                <a:lnTo>
                  <a:pt x="270933" y="63500"/>
                </a:lnTo>
                <a:cubicBezTo>
                  <a:pt x="262466" y="60678"/>
                  <a:pt x="254368" y="56295"/>
                  <a:pt x="245533" y="55033"/>
                </a:cubicBezTo>
                <a:cubicBezTo>
                  <a:pt x="225778" y="52211"/>
                  <a:pt x="205951" y="49848"/>
                  <a:pt x="186267" y="46567"/>
                </a:cubicBezTo>
                <a:cubicBezTo>
                  <a:pt x="165311" y="43074"/>
                  <a:pt x="131382" y="35723"/>
                  <a:pt x="110067" y="29633"/>
                </a:cubicBezTo>
                <a:cubicBezTo>
                  <a:pt x="101486" y="27181"/>
                  <a:pt x="93248" y="23619"/>
                  <a:pt x="84667" y="21167"/>
                </a:cubicBezTo>
                <a:cubicBezTo>
                  <a:pt x="73478" y="17970"/>
                  <a:pt x="61989" y="15897"/>
                  <a:pt x="50800" y="12700"/>
                </a:cubicBezTo>
                <a:cubicBezTo>
                  <a:pt x="42219" y="10248"/>
                  <a:pt x="35278" y="0"/>
                  <a:pt x="33867" y="4233"/>
                </a:cubicBezTo>
                <a:close/>
              </a:path>
            </a:pathLst>
          </a:custGeom>
          <a:solidFill>
            <a:schemeClr val="accent1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1207" name="TextBox 13"/>
          <p:cNvSpPr txBox="1">
            <a:spLocks noChangeArrowheads="1"/>
          </p:cNvSpPr>
          <p:nvPr/>
        </p:nvSpPr>
        <p:spPr bwMode="auto">
          <a:xfrm>
            <a:off x="2133601" y="1143001"/>
            <a:ext cx="10636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G</a:t>
            </a:r>
            <a:r>
              <a:rPr kumimoji="1" lang="en-US" sz="2600" baseline="-250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30,0.5</a:t>
            </a:r>
          </a:p>
        </p:txBody>
      </p:sp>
      <p:sp>
        <p:nvSpPr>
          <p:cNvPr id="51208" name="TextBox 14"/>
          <p:cNvSpPr txBox="1">
            <a:spLocks noChangeArrowheads="1"/>
          </p:cNvSpPr>
          <p:nvPr/>
        </p:nvSpPr>
        <p:spPr bwMode="auto">
          <a:xfrm>
            <a:off x="5715000" y="1600201"/>
            <a:ext cx="40798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600" b="1">
                <a:solidFill>
                  <a:srgbClr val="FF0000"/>
                </a:solidFill>
                <a:latin typeface="Arial" charset="0"/>
                <a:ea typeface="+mn-ea"/>
                <a:cs typeface="Arial" charset="0"/>
              </a:rPr>
              <a:t>S</a:t>
            </a: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5334000" y="2362200"/>
            <a:ext cx="304800" cy="304800"/>
          </a:xfrm>
          <a:prstGeom prst="ellipse">
            <a:avLst/>
          </a:prstGeom>
          <a:solidFill>
            <a:srgbClr val="FFFF00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k</a:t>
            </a:r>
          </a:p>
        </p:txBody>
      </p:sp>
      <p:sp>
        <p:nvSpPr>
          <p:cNvPr id="24" name="Freeform 23"/>
          <p:cNvSpPr>
            <a:spLocks noChangeArrowheads="1"/>
          </p:cNvSpPr>
          <p:nvPr/>
        </p:nvSpPr>
        <p:spPr bwMode="auto">
          <a:xfrm rot="2331559" flipV="1">
            <a:off x="2493964" y="2366964"/>
            <a:ext cx="1379537" cy="422275"/>
          </a:xfrm>
          <a:custGeom>
            <a:avLst/>
            <a:gdLst>
              <a:gd name="T0" fmla="*/ 1376361 w 1380067"/>
              <a:gd name="T1" fmla="*/ 915828338 h 138289"/>
              <a:gd name="T2" fmla="*/ 455973 w 1380067"/>
              <a:gd name="T3" fmla="*/ 21296295 h 138289"/>
              <a:gd name="T4" fmla="*/ 0 w 1380067"/>
              <a:gd name="T5" fmla="*/ 1043615012 h 138289"/>
              <a:gd name="T6" fmla="*/ 0 60000 65536"/>
              <a:gd name="T7" fmla="*/ 0 60000 65536"/>
              <a:gd name="T8" fmla="*/ 0 60000 65536"/>
              <a:gd name="T9" fmla="*/ 0 w 1380067"/>
              <a:gd name="T10" fmla="*/ 0 h 138289"/>
              <a:gd name="T11" fmla="*/ 1380067 w 1380067"/>
              <a:gd name="T12" fmla="*/ 138289 h 1382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0067" h="138289">
                <a:moveTo>
                  <a:pt x="1380067" y="121356"/>
                </a:moveTo>
                <a:cubicBezTo>
                  <a:pt x="1033639" y="60678"/>
                  <a:pt x="687211" y="0"/>
                  <a:pt x="457200" y="2822"/>
                </a:cubicBezTo>
                <a:cubicBezTo>
                  <a:pt x="227189" y="5644"/>
                  <a:pt x="113594" y="71966"/>
                  <a:pt x="0" y="138289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oval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5" name="Freeform 24"/>
          <p:cNvSpPr>
            <a:spLocks noChangeArrowheads="1"/>
          </p:cNvSpPr>
          <p:nvPr/>
        </p:nvSpPr>
        <p:spPr bwMode="auto">
          <a:xfrm rot="1024720">
            <a:off x="5210176" y="2200275"/>
            <a:ext cx="315913" cy="134938"/>
          </a:xfrm>
          <a:custGeom>
            <a:avLst/>
            <a:gdLst>
              <a:gd name="T0" fmla="*/ 11 w 1380067"/>
              <a:gd name="T1" fmla="*/ 99918 h 138289"/>
              <a:gd name="T2" fmla="*/ 3 w 1380067"/>
              <a:gd name="T3" fmla="*/ 2323 h 138289"/>
              <a:gd name="T4" fmla="*/ 0 w 1380067"/>
              <a:gd name="T5" fmla="*/ 113859 h 138289"/>
              <a:gd name="T6" fmla="*/ 0 60000 65536"/>
              <a:gd name="T7" fmla="*/ 0 60000 65536"/>
              <a:gd name="T8" fmla="*/ 0 60000 65536"/>
              <a:gd name="T9" fmla="*/ 0 w 1380067"/>
              <a:gd name="T10" fmla="*/ 0 h 138289"/>
              <a:gd name="T11" fmla="*/ 1380067 w 1380067"/>
              <a:gd name="T12" fmla="*/ 138289 h 1382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0067" h="138289">
                <a:moveTo>
                  <a:pt x="1380067" y="121356"/>
                </a:moveTo>
                <a:cubicBezTo>
                  <a:pt x="1033639" y="60678"/>
                  <a:pt x="687211" y="0"/>
                  <a:pt x="457200" y="2822"/>
                </a:cubicBezTo>
                <a:cubicBezTo>
                  <a:pt x="227189" y="5644"/>
                  <a:pt x="113594" y="71966"/>
                  <a:pt x="0" y="138289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oval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 rot="14306928" flipV="1">
            <a:off x="5399088" y="2854325"/>
            <a:ext cx="482600" cy="44450"/>
          </a:xfrm>
          <a:custGeom>
            <a:avLst/>
            <a:gdLst>
              <a:gd name="T0" fmla="*/ 308 w 1380067"/>
              <a:gd name="T1" fmla="*/ 14 h 138289"/>
              <a:gd name="T2" fmla="*/ 102 w 1380067"/>
              <a:gd name="T3" fmla="*/ 0 h 138289"/>
              <a:gd name="T4" fmla="*/ 0 w 1380067"/>
              <a:gd name="T5" fmla="*/ 16 h 138289"/>
              <a:gd name="T6" fmla="*/ 0 60000 65536"/>
              <a:gd name="T7" fmla="*/ 0 60000 65536"/>
              <a:gd name="T8" fmla="*/ 0 60000 65536"/>
              <a:gd name="T9" fmla="*/ 0 w 1380067"/>
              <a:gd name="T10" fmla="*/ 0 h 138289"/>
              <a:gd name="T11" fmla="*/ 1380067 w 1380067"/>
              <a:gd name="T12" fmla="*/ 138289 h 1382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0067" h="138289">
                <a:moveTo>
                  <a:pt x="1380067" y="121356"/>
                </a:moveTo>
                <a:cubicBezTo>
                  <a:pt x="1033639" y="60678"/>
                  <a:pt x="687211" y="0"/>
                  <a:pt x="457200" y="2822"/>
                </a:cubicBezTo>
                <a:cubicBezTo>
                  <a:pt x="227189" y="5644"/>
                  <a:pt x="113594" y="71966"/>
                  <a:pt x="0" y="138289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oval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51213" name="Picture 16" descr="ykiso0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3200400"/>
            <a:ext cx="2590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3733800" y="2819400"/>
            <a:ext cx="304800" cy="304800"/>
          </a:xfrm>
          <a:prstGeom prst="ellipse">
            <a:avLst/>
          </a:prstGeom>
          <a:solidFill>
            <a:srgbClr val="FFFF00"/>
          </a:solidFill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k</a:t>
            </a:r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 rot="14306928" flipV="1">
            <a:off x="3866357" y="3301207"/>
            <a:ext cx="482600" cy="46037"/>
          </a:xfrm>
          <a:custGeom>
            <a:avLst/>
            <a:gdLst>
              <a:gd name="T0" fmla="*/ 308 w 1380067"/>
              <a:gd name="T1" fmla="*/ 18 h 138289"/>
              <a:gd name="T2" fmla="*/ 102 w 1380067"/>
              <a:gd name="T3" fmla="*/ 0 h 138289"/>
              <a:gd name="T4" fmla="*/ 0 w 1380067"/>
              <a:gd name="T5" fmla="*/ 21 h 138289"/>
              <a:gd name="T6" fmla="*/ 0 60000 65536"/>
              <a:gd name="T7" fmla="*/ 0 60000 65536"/>
              <a:gd name="T8" fmla="*/ 0 60000 65536"/>
              <a:gd name="T9" fmla="*/ 0 w 1380067"/>
              <a:gd name="T10" fmla="*/ 0 h 138289"/>
              <a:gd name="T11" fmla="*/ 1380067 w 1380067"/>
              <a:gd name="T12" fmla="*/ 138289 h 1382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0067" h="138289">
                <a:moveTo>
                  <a:pt x="1380067" y="121356"/>
                </a:moveTo>
                <a:cubicBezTo>
                  <a:pt x="1033639" y="60678"/>
                  <a:pt x="687211" y="0"/>
                  <a:pt x="457200" y="2822"/>
                </a:cubicBezTo>
                <a:cubicBezTo>
                  <a:pt x="227189" y="5644"/>
                  <a:pt x="113594" y="71966"/>
                  <a:pt x="0" y="138289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oval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 rot="973434" flipV="1">
            <a:off x="3994150" y="2393951"/>
            <a:ext cx="1379538" cy="422275"/>
          </a:xfrm>
          <a:custGeom>
            <a:avLst/>
            <a:gdLst>
              <a:gd name="T0" fmla="*/ 1376368 w 1380067"/>
              <a:gd name="T1" fmla="*/ 915828338 h 138289"/>
              <a:gd name="T2" fmla="*/ 455975 w 1380067"/>
              <a:gd name="T3" fmla="*/ 21296295 h 138289"/>
              <a:gd name="T4" fmla="*/ 0 w 1380067"/>
              <a:gd name="T5" fmla="*/ 1043615012 h 138289"/>
              <a:gd name="T6" fmla="*/ 0 60000 65536"/>
              <a:gd name="T7" fmla="*/ 0 60000 65536"/>
              <a:gd name="T8" fmla="*/ 0 60000 65536"/>
              <a:gd name="T9" fmla="*/ 0 w 1380067"/>
              <a:gd name="T10" fmla="*/ 0 h 138289"/>
              <a:gd name="T11" fmla="*/ 1380067 w 1380067"/>
              <a:gd name="T12" fmla="*/ 138289 h 1382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0067" h="138289">
                <a:moveTo>
                  <a:pt x="1380067" y="121356"/>
                </a:moveTo>
                <a:cubicBezTo>
                  <a:pt x="1033639" y="60678"/>
                  <a:pt x="687211" y="0"/>
                  <a:pt x="457200" y="2822"/>
                </a:cubicBezTo>
                <a:cubicBezTo>
                  <a:pt x="227189" y="5644"/>
                  <a:pt x="113594" y="71966"/>
                  <a:pt x="0" y="138289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oval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1" name="Multiply 20"/>
          <p:cNvSpPr/>
          <p:nvPr/>
        </p:nvSpPr>
        <p:spPr bwMode="auto">
          <a:xfrm>
            <a:off x="4191000" y="2286000"/>
            <a:ext cx="914400" cy="914400"/>
          </a:xfrm>
          <a:prstGeom prst="mathMultiply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600" dirty="0">
              <a:solidFill>
                <a:srgbClr val="A5002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 rot="321239" flipH="1" flipV="1">
            <a:off x="3975100" y="3114676"/>
            <a:ext cx="1443038" cy="334963"/>
          </a:xfrm>
          <a:custGeom>
            <a:avLst/>
            <a:gdLst>
              <a:gd name="T0" fmla="*/ 1973237 w 1380067"/>
              <a:gd name="T1" fmla="*/ 143646401 h 138289"/>
              <a:gd name="T2" fmla="*/ 653711 w 1380067"/>
              <a:gd name="T3" fmla="*/ 3340588 h 138289"/>
              <a:gd name="T4" fmla="*/ 0 w 1380067"/>
              <a:gd name="T5" fmla="*/ 163689886 h 138289"/>
              <a:gd name="T6" fmla="*/ 0 60000 65536"/>
              <a:gd name="T7" fmla="*/ 0 60000 65536"/>
              <a:gd name="T8" fmla="*/ 0 60000 65536"/>
              <a:gd name="T9" fmla="*/ 0 w 1380067"/>
              <a:gd name="T10" fmla="*/ 0 h 138289"/>
              <a:gd name="T11" fmla="*/ 1380067 w 1380067"/>
              <a:gd name="T12" fmla="*/ 138289 h 1382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0067" h="138289">
                <a:moveTo>
                  <a:pt x="1380067" y="121356"/>
                </a:moveTo>
                <a:cubicBezTo>
                  <a:pt x="1033639" y="60678"/>
                  <a:pt x="687211" y="0"/>
                  <a:pt x="457200" y="2822"/>
                </a:cubicBezTo>
                <a:cubicBezTo>
                  <a:pt x="227189" y="5644"/>
                  <a:pt x="113594" y="71966"/>
                  <a:pt x="0" y="138289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oval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3" name="Multiply 22"/>
          <p:cNvSpPr/>
          <p:nvPr/>
        </p:nvSpPr>
        <p:spPr bwMode="auto">
          <a:xfrm>
            <a:off x="4114800" y="2895600"/>
            <a:ext cx="914400" cy="914400"/>
          </a:xfrm>
          <a:prstGeom prst="mathMultiply">
            <a:avLst/>
          </a:prstGeom>
          <a:solidFill>
            <a:srgbClr val="6699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26" name="Picture 25" descr="y_k_formula_laplacian_x_k_2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4724401"/>
            <a:ext cx="6934200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3429000" y="4800601"/>
            <a:ext cx="48768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Laplacian: connectivity, </a:t>
            </a:r>
            <a:b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</a:br>
            <a:r>
              <a:rPr kumimoji="1" lang="en-US" sz="32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Adjacency: #paths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4" grpId="0" animBg="1"/>
      <p:bldP spid="25" grpId="0" animBg="1"/>
      <p:bldP spid="25" grpId="1" animBg="1"/>
      <p:bldP spid="27" grpId="0" animBg="1"/>
      <p:bldP spid="27" grpId="1" animBg="1"/>
      <p:bldP spid="18" grpId="0" animBg="1"/>
      <p:bldP spid="19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  <p:bldP spid="2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Connected Components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Lemma</a:t>
            </a:r>
            <a:br>
              <a:rPr lang="en-US" dirty="0"/>
            </a:br>
            <a:r>
              <a:rPr lang="en-US" dirty="0"/>
              <a:t>Let G be a graph with n vertices and c connected components. If L is the Laplacian of G, then rank(L)=n-c.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Proof </a:t>
            </a:r>
            <a:br>
              <a:rPr lang="en-US" dirty="0"/>
            </a:br>
            <a:r>
              <a:rPr lang="en-US" dirty="0"/>
              <a:t>see p.279, Algebraic Graph Theory,</a:t>
            </a:r>
            <a:r>
              <a:rPr lang="zh-CN" altLang="en-US" dirty="0"/>
              <a:t> </a:t>
            </a:r>
            <a:r>
              <a:rPr lang="en-US" dirty="0" err="1"/>
              <a:t>Godsil-Royle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Connected Components</a:t>
            </a:r>
          </a:p>
        </p:txBody>
      </p:sp>
      <p:sp>
        <p:nvSpPr>
          <p:cNvPr id="46084" name="TextBox 6"/>
          <p:cNvSpPr txBox="1">
            <a:spLocks noChangeArrowheads="1"/>
          </p:cNvSpPr>
          <p:nvPr/>
        </p:nvSpPr>
        <p:spPr bwMode="auto">
          <a:xfrm>
            <a:off x="2667000" y="1447801"/>
            <a:ext cx="22367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54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G(V,E)</a:t>
            </a:r>
          </a:p>
        </p:txBody>
      </p:sp>
      <p:pic>
        <p:nvPicPr>
          <p:cNvPr id="46085" name="Picture 7" descr="threecomponents_Lap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1828800"/>
            <a:ext cx="4021138" cy="222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6" name="TextBox 9"/>
          <p:cNvSpPr txBox="1">
            <a:spLocks noChangeArrowheads="1"/>
          </p:cNvSpPr>
          <p:nvPr/>
        </p:nvSpPr>
        <p:spPr bwMode="auto">
          <a:xfrm>
            <a:off x="5410200" y="2438401"/>
            <a:ext cx="97313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54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L=</a:t>
            </a:r>
          </a:p>
        </p:txBody>
      </p:sp>
      <p:sp>
        <p:nvSpPr>
          <p:cNvPr id="46087" name="TextBox 10"/>
          <p:cNvSpPr txBox="1">
            <a:spLocks noChangeArrowheads="1"/>
          </p:cNvSpPr>
          <p:nvPr/>
        </p:nvSpPr>
        <p:spPr bwMode="auto">
          <a:xfrm>
            <a:off x="2209800" y="4953001"/>
            <a:ext cx="2667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kumimoji="1" lang="en-US" sz="54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eig(L)=</a:t>
            </a:r>
          </a:p>
        </p:txBody>
      </p:sp>
      <p:pic>
        <p:nvPicPr>
          <p:cNvPr id="46088" name="Picture 12" descr="spectrum_components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1" y="5029200"/>
            <a:ext cx="5618163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ight Brace 13"/>
          <p:cNvSpPr>
            <a:spLocks/>
          </p:cNvSpPr>
          <p:nvPr/>
        </p:nvSpPr>
        <p:spPr bwMode="auto">
          <a:xfrm rot="-5400000">
            <a:off x="5505450" y="3867150"/>
            <a:ext cx="685800" cy="1943100"/>
          </a:xfrm>
          <a:prstGeom prst="rightBrace">
            <a:avLst>
              <a:gd name="adj1" fmla="val 8329"/>
              <a:gd name="adj2" fmla="val 50000"/>
            </a:avLst>
          </a:prstGeom>
          <a:solidFill>
            <a:schemeClr val="accent2"/>
          </a:solidFill>
          <a:ln w="28575" algn="ctr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724401" y="4114801"/>
            <a:ext cx="357187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#zeros = #components</a:t>
            </a:r>
          </a:p>
        </p:txBody>
      </p:sp>
      <p:sp>
        <p:nvSpPr>
          <p:cNvPr id="17" name="Oval 16"/>
          <p:cNvSpPr/>
          <p:nvPr/>
        </p:nvSpPr>
        <p:spPr>
          <a:xfrm>
            <a:off x="1828800" y="2438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1</a:t>
            </a:r>
          </a:p>
        </p:txBody>
      </p:sp>
      <p:sp>
        <p:nvSpPr>
          <p:cNvPr id="18" name="Oval 17"/>
          <p:cNvSpPr/>
          <p:nvPr/>
        </p:nvSpPr>
        <p:spPr>
          <a:xfrm>
            <a:off x="2667000" y="2438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2</a:t>
            </a:r>
          </a:p>
        </p:txBody>
      </p:sp>
      <p:sp>
        <p:nvSpPr>
          <p:cNvPr id="19" name="Oval 18"/>
          <p:cNvSpPr/>
          <p:nvPr/>
        </p:nvSpPr>
        <p:spPr>
          <a:xfrm>
            <a:off x="3581400" y="2438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3</a:t>
            </a:r>
          </a:p>
        </p:txBody>
      </p:sp>
      <p:cxnSp>
        <p:nvCxnSpPr>
          <p:cNvPr id="20" name="Straight Connector 19"/>
          <p:cNvCxnSpPr>
            <a:stCxn id="19" idx="2"/>
            <a:endCxn id="18" idx="6"/>
          </p:cNvCxnSpPr>
          <p:nvPr/>
        </p:nvCxnSpPr>
        <p:spPr>
          <a:xfrm rot="10800000">
            <a:off x="3048000" y="2628900"/>
            <a:ext cx="5334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8" idx="2"/>
            <a:endCxn id="17" idx="6"/>
          </p:cNvCxnSpPr>
          <p:nvPr/>
        </p:nvCxnSpPr>
        <p:spPr>
          <a:xfrm rot="10800000">
            <a:off x="2209800" y="2628900"/>
            <a:ext cx="4572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581400" y="33528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6</a:t>
            </a:r>
          </a:p>
        </p:txBody>
      </p:sp>
      <p:sp>
        <p:nvSpPr>
          <p:cNvPr id="23" name="Oval 22"/>
          <p:cNvSpPr/>
          <p:nvPr/>
        </p:nvSpPr>
        <p:spPr>
          <a:xfrm>
            <a:off x="2971800" y="4343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7</a:t>
            </a:r>
          </a:p>
        </p:txBody>
      </p:sp>
      <p:sp>
        <p:nvSpPr>
          <p:cNvPr id="24" name="Oval 23"/>
          <p:cNvSpPr/>
          <p:nvPr/>
        </p:nvSpPr>
        <p:spPr>
          <a:xfrm>
            <a:off x="4114800" y="4343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5</a:t>
            </a:r>
          </a:p>
        </p:txBody>
      </p:sp>
      <p:sp>
        <p:nvSpPr>
          <p:cNvPr id="25" name="Oval 24"/>
          <p:cNvSpPr/>
          <p:nvPr/>
        </p:nvSpPr>
        <p:spPr>
          <a:xfrm>
            <a:off x="2209800" y="33528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4</a:t>
            </a:r>
          </a:p>
        </p:txBody>
      </p:sp>
      <p:cxnSp>
        <p:nvCxnSpPr>
          <p:cNvPr id="26" name="Straight Connector 25"/>
          <p:cNvCxnSpPr>
            <a:stCxn id="22" idx="3"/>
            <a:endCxn id="23" idx="7"/>
          </p:cNvCxnSpPr>
          <p:nvPr/>
        </p:nvCxnSpPr>
        <p:spPr>
          <a:xfrm rot="5400000">
            <a:off x="3106739" y="3868739"/>
            <a:ext cx="720725" cy="3397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4" idx="2"/>
            <a:endCxn id="23" idx="6"/>
          </p:cNvCxnSpPr>
          <p:nvPr/>
        </p:nvCxnSpPr>
        <p:spPr>
          <a:xfrm rot="10800000">
            <a:off x="3352800" y="4533900"/>
            <a:ext cx="7620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" idx="5"/>
            <a:endCxn id="24" idx="1"/>
          </p:cNvCxnSpPr>
          <p:nvPr/>
        </p:nvCxnSpPr>
        <p:spPr>
          <a:xfrm rot="16200000" flipH="1">
            <a:off x="3678239" y="3906839"/>
            <a:ext cx="720725" cy="2635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Connected Components</a:t>
            </a:r>
          </a:p>
        </p:txBody>
      </p:sp>
      <p:sp>
        <p:nvSpPr>
          <p:cNvPr id="47108" name="TextBox 6"/>
          <p:cNvSpPr txBox="1">
            <a:spLocks noChangeArrowheads="1"/>
          </p:cNvSpPr>
          <p:nvPr/>
        </p:nvSpPr>
        <p:spPr bwMode="auto">
          <a:xfrm>
            <a:off x="2667000" y="1447801"/>
            <a:ext cx="22367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54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G(V,E)</a:t>
            </a:r>
          </a:p>
        </p:txBody>
      </p:sp>
      <p:sp>
        <p:nvSpPr>
          <p:cNvPr id="47109" name="TextBox 9"/>
          <p:cNvSpPr txBox="1">
            <a:spLocks noChangeArrowheads="1"/>
          </p:cNvSpPr>
          <p:nvPr/>
        </p:nvSpPr>
        <p:spPr bwMode="auto">
          <a:xfrm>
            <a:off x="5410200" y="2438401"/>
            <a:ext cx="97313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54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L=</a:t>
            </a:r>
          </a:p>
        </p:txBody>
      </p:sp>
      <p:sp>
        <p:nvSpPr>
          <p:cNvPr id="47110" name="TextBox 10"/>
          <p:cNvSpPr txBox="1">
            <a:spLocks noChangeArrowheads="1"/>
          </p:cNvSpPr>
          <p:nvPr/>
        </p:nvSpPr>
        <p:spPr bwMode="auto">
          <a:xfrm>
            <a:off x="2209800" y="4953001"/>
            <a:ext cx="2667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kumimoji="1" lang="en-US" sz="54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eig(L)=</a:t>
            </a:r>
          </a:p>
        </p:txBody>
      </p:sp>
      <p:sp>
        <p:nvSpPr>
          <p:cNvPr id="14" name="Right Brace 13"/>
          <p:cNvSpPr>
            <a:spLocks/>
          </p:cNvSpPr>
          <p:nvPr/>
        </p:nvSpPr>
        <p:spPr bwMode="auto">
          <a:xfrm rot="-5400000">
            <a:off x="4991100" y="4381500"/>
            <a:ext cx="685800" cy="914400"/>
          </a:xfrm>
          <a:prstGeom prst="rightBrace">
            <a:avLst>
              <a:gd name="adj1" fmla="val 8327"/>
              <a:gd name="adj2" fmla="val 50000"/>
            </a:avLst>
          </a:prstGeom>
          <a:solidFill>
            <a:schemeClr val="accent2"/>
          </a:solidFill>
          <a:ln w="28575" algn="ctr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724401" y="4114801"/>
            <a:ext cx="357187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#zeros = #components</a:t>
            </a:r>
          </a:p>
        </p:txBody>
      </p:sp>
      <p:sp>
        <p:nvSpPr>
          <p:cNvPr id="17" name="Oval 16"/>
          <p:cNvSpPr/>
          <p:nvPr/>
        </p:nvSpPr>
        <p:spPr>
          <a:xfrm>
            <a:off x="1828800" y="2438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1</a:t>
            </a:r>
          </a:p>
        </p:txBody>
      </p:sp>
      <p:sp>
        <p:nvSpPr>
          <p:cNvPr id="18" name="Oval 17"/>
          <p:cNvSpPr/>
          <p:nvPr/>
        </p:nvSpPr>
        <p:spPr>
          <a:xfrm>
            <a:off x="2667000" y="2438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2</a:t>
            </a:r>
          </a:p>
        </p:txBody>
      </p:sp>
      <p:sp>
        <p:nvSpPr>
          <p:cNvPr id="19" name="Oval 18"/>
          <p:cNvSpPr/>
          <p:nvPr/>
        </p:nvSpPr>
        <p:spPr>
          <a:xfrm>
            <a:off x="3581400" y="2438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3</a:t>
            </a:r>
          </a:p>
        </p:txBody>
      </p:sp>
      <p:cxnSp>
        <p:nvCxnSpPr>
          <p:cNvPr id="20" name="Straight Connector 19"/>
          <p:cNvCxnSpPr>
            <a:stCxn id="19" idx="2"/>
            <a:endCxn id="18" idx="6"/>
          </p:cNvCxnSpPr>
          <p:nvPr/>
        </p:nvCxnSpPr>
        <p:spPr>
          <a:xfrm rot="10800000">
            <a:off x="3048000" y="2628900"/>
            <a:ext cx="5334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8" idx="2"/>
            <a:endCxn id="17" idx="6"/>
          </p:cNvCxnSpPr>
          <p:nvPr/>
        </p:nvCxnSpPr>
        <p:spPr>
          <a:xfrm rot="10800000">
            <a:off x="2209800" y="2628900"/>
            <a:ext cx="4572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581400" y="33528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6</a:t>
            </a:r>
          </a:p>
        </p:txBody>
      </p:sp>
      <p:sp>
        <p:nvSpPr>
          <p:cNvPr id="23" name="Oval 22"/>
          <p:cNvSpPr/>
          <p:nvPr/>
        </p:nvSpPr>
        <p:spPr>
          <a:xfrm>
            <a:off x="2971800" y="4343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7</a:t>
            </a:r>
          </a:p>
        </p:txBody>
      </p:sp>
      <p:sp>
        <p:nvSpPr>
          <p:cNvPr id="24" name="Oval 23"/>
          <p:cNvSpPr/>
          <p:nvPr/>
        </p:nvSpPr>
        <p:spPr>
          <a:xfrm>
            <a:off x="4114800" y="43434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5</a:t>
            </a:r>
          </a:p>
        </p:txBody>
      </p:sp>
      <p:sp>
        <p:nvSpPr>
          <p:cNvPr id="25" name="Oval 24"/>
          <p:cNvSpPr/>
          <p:nvPr/>
        </p:nvSpPr>
        <p:spPr>
          <a:xfrm>
            <a:off x="2209800" y="335280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kumimoji="1" lang="en-US" sz="2600" dirty="0">
                <a:solidFill>
                  <a:srgbClr val="FFFFFF"/>
                </a:solidFill>
                <a:latin typeface="Times New Roman"/>
              </a:rPr>
              <a:t>4</a:t>
            </a:r>
          </a:p>
        </p:txBody>
      </p:sp>
      <p:cxnSp>
        <p:nvCxnSpPr>
          <p:cNvPr id="26" name="Straight Connector 25"/>
          <p:cNvCxnSpPr>
            <a:stCxn id="22" idx="3"/>
            <a:endCxn id="23" idx="7"/>
          </p:cNvCxnSpPr>
          <p:nvPr/>
        </p:nvCxnSpPr>
        <p:spPr>
          <a:xfrm rot="5400000">
            <a:off x="3106739" y="3868739"/>
            <a:ext cx="720725" cy="3397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4" idx="2"/>
            <a:endCxn id="23" idx="6"/>
          </p:cNvCxnSpPr>
          <p:nvPr/>
        </p:nvCxnSpPr>
        <p:spPr>
          <a:xfrm rot="10800000">
            <a:off x="3352800" y="4533900"/>
            <a:ext cx="7620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" idx="5"/>
            <a:endCxn id="24" idx="1"/>
          </p:cNvCxnSpPr>
          <p:nvPr/>
        </p:nvCxnSpPr>
        <p:spPr>
          <a:xfrm rot="16200000" flipH="1">
            <a:off x="3678239" y="3906839"/>
            <a:ext cx="720725" cy="2635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9" idx="4"/>
            <a:endCxn id="22" idx="0"/>
          </p:cNvCxnSpPr>
          <p:nvPr/>
        </p:nvCxnSpPr>
        <p:spPr>
          <a:xfrm rot="5400000">
            <a:off x="3505201" y="3086101"/>
            <a:ext cx="533400" cy="31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26" name="TextBox 34"/>
          <p:cNvSpPr txBox="1">
            <a:spLocks noChangeArrowheads="1"/>
          </p:cNvSpPr>
          <p:nvPr/>
        </p:nvSpPr>
        <p:spPr bwMode="auto">
          <a:xfrm>
            <a:off x="3733801" y="2819401"/>
            <a:ext cx="8350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0.01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791200" y="4114801"/>
            <a:ext cx="340518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en-US" sz="2600">
                <a:solidFill>
                  <a:srgbClr val="000066"/>
                </a:solidFill>
                <a:latin typeface="Arial" charset="0"/>
                <a:ea typeface="+mn-ea"/>
                <a:cs typeface="Arial" charset="0"/>
              </a:rPr>
              <a:t>Indicates a “good cut”</a:t>
            </a:r>
          </a:p>
        </p:txBody>
      </p:sp>
      <p:sp>
        <p:nvSpPr>
          <p:cNvPr id="38" name="Right Brace 37"/>
          <p:cNvSpPr>
            <a:spLocks/>
          </p:cNvSpPr>
          <p:nvPr/>
        </p:nvSpPr>
        <p:spPr bwMode="auto">
          <a:xfrm rot="-5400000">
            <a:off x="6210300" y="4305300"/>
            <a:ext cx="685800" cy="1066800"/>
          </a:xfrm>
          <a:prstGeom prst="rightBrace">
            <a:avLst>
              <a:gd name="adj1" fmla="val 8332"/>
              <a:gd name="adj2" fmla="val 50000"/>
            </a:avLst>
          </a:prstGeom>
          <a:solidFill>
            <a:schemeClr val="accent2"/>
          </a:solidFill>
          <a:ln w="28575" algn="ctr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47129" name="Picture 38" descr="eigevalues_small_weight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5173664"/>
            <a:ext cx="5943600" cy="6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30" name="Picture 39" descr="laplacian_with_smallweight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8401" y="1663701"/>
            <a:ext cx="4310063" cy="230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31" name="Oval 41"/>
          <p:cNvSpPr>
            <a:spLocks noChangeArrowheads="1"/>
          </p:cNvSpPr>
          <p:nvPr/>
        </p:nvSpPr>
        <p:spPr bwMode="auto">
          <a:xfrm>
            <a:off x="7578725" y="2420938"/>
            <a:ext cx="533400" cy="381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7132" name="Oval 42"/>
          <p:cNvSpPr>
            <a:spLocks noChangeArrowheads="1"/>
          </p:cNvSpPr>
          <p:nvPr/>
        </p:nvSpPr>
        <p:spPr bwMode="auto">
          <a:xfrm>
            <a:off x="9185275" y="2420938"/>
            <a:ext cx="533400" cy="381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7133" name="Oval 43"/>
          <p:cNvSpPr>
            <a:spLocks noChangeArrowheads="1"/>
          </p:cNvSpPr>
          <p:nvPr/>
        </p:nvSpPr>
        <p:spPr bwMode="auto">
          <a:xfrm>
            <a:off x="9144000" y="3235325"/>
            <a:ext cx="533400" cy="381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7134" name="Oval 44"/>
          <p:cNvSpPr>
            <a:spLocks noChangeArrowheads="1"/>
          </p:cNvSpPr>
          <p:nvPr/>
        </p:nvSpPr>
        <p:spPr bwMode="auto">
          <a:xfrm>
            <a:off x="7620000" y="3276600"/>
            <a:ext cx="533400" cy="3810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6" name="Freeform 45"/>
          <p:cNvSpPr>
            <a:spLocks noChangeArrowheads="1"/>
          </p:cNvSpPr>
          <p:nvPr/>
        </p:nvSpPr>
        <p:spPr bwMode="auto">
          <a:xfrm>
            <a:off x="4327526" y="2768600"/>
            <a:ext cx="3344863" cy="700088"/>
          </a:xfrm>
          <a:custGeom>
            <a:avLst/>
            <a:gdLst>
              <a:gd name="T0" fmla="*/ 3345635 w 3344091"/>
              <a:gd name="T1" fmla="*/ 0 h 698936"/>
              <a:gd name="T2" fmla="*/ 3319499 w 3344091"/>
              <a:gd name="T3" fmla="*/ 17475 h 698936"/>
              <a:gd name="T4" fmla="*/ 3232373 w 3344091"/>
              <a:gd name="T5" fmla="*/ 113585 h 698936"/>
              <a:gd name="T6" fmla="*/ 3075547 w 3344091"/>
              <a:gd name="T7" fmla="*/ 209694 h 698936"/>
              <a:gd name="T8" fmla="*/ 3049409 w 3344091"/>
              <a:gd name="T9" fmla="*/ 218432 h 698936"/>
              <a:gd name="T10" fmla="*/ 2918719 w 3344091"/>
              <a:gd name="T11" fmla="*/ 297068 h 698936"/>
              <a:gd name="T12" fmla="*/ 2831595 w 3344091"/>
              <a:gd name="T13" fmla="*/ 332016 h 698936"/>
              <a:gd name="T14" fmla="*/ 2796742 w 3344091"/>
              <a:gd name="T15" fmla="*/ 349492 h 698936"/>
              <a:gd name="T16" fmla="*/ 2700904 w 3344091"/>
              <a:gd name="T17" fmla="*/ 384442 h 698936"/>
              <a:gd name="T18" fmla="*/ 2648630 w 3344091"/>
              <a:gd name="T19" fmla="*/ 419390 h 698936"/>
              <a:gd name="T20" fmla="*/ 2613778 w 3344091"/>
              <a:gd name="T21" fmla="*/ 436865 h 698936"/>
              <a:gd name="T22" fmla="*/ 2578928 w 3344091"/>
              <a:gd name="T23" fmla="*/ 463077 h 698936"/>
              <a:gd name="T24" fmla="*/ 2552790 w 3344091"/>
              <a:gd name="T25" fmla="*/ 471814 h 698936"/>
              <a:gd name="T26" fmla="*/ 2491802 w 3344091"/>
              <a:gd name="T27" fmla="*/ 515500 h 698936"/>
              <a:gd name="T28" fmla="*/ 2465666 w 3344091"/>
              <a:gd name="T29" fmla="*/ 524238 h 698936"/>
              <a:gd name="T30" fmla="*/ 2430814 w 3344091"/>
              <a:gd name="T31" fmla="*/ 541712 h 698936"/>
              <a:gd name="T32" fmla="*/ 2395964 w 3344091"/>
              <a:gd name="T33" fmla="*/ 550450 h 698936"/>
              <a:gd name="T34" fmla="*/ 2369826 w 3344091"/>
              <a:gd name="T35" fmla="*/ 559187 h 698936"/>
              <a:gd name="T36" fmla="*/ 2308838 w 3344091"/>
              <a:gd name="T37" fmla="*/ 585399 h 698936"/>
              <a:gd name="T38" fmla="*/ 2256564 w 3344091"/>
              <a:gd name="T39" fmla="*/ 602873 h 698936"/>
              <a:gd name="T40" fmla="*/ 2213000 w 3344091"/>
              <a:gd name="T41" fmla="*/ 611611 h 698936"/>
              <a:gd name="T42" fmla="*/ 2134588 w 3344091"/>
              <a:gd name="T43" fmla="*/ 629085 h 698936"/>
              <a:gd name="T44" fmla="*/ 2056174 w 3344091"/>
              <a:gd name="T45" fmla="*/ 637823 h 698936"/>
              <a:gd name="T46" fmla="*/ 1969048 w 3344091"/>
              <a:gd name="T47" fmla="*/ 655298 h 698936"/>
              <a:gd name="T48" fmla="*/ 1942910 w 3344091"/>
              <a:gd name="T49" fmla="*/ 664035 h 698936"/>
              <a:gd name="T50" fmla="*/ 1655395 w 3344091"/>
              <a:gd name="T51" fmla="*/ 672772 h 698936"/>
              <a:gd name="T52" fmla="*/ 1455004 w 3344091"/>
              <a:gd name="T53" fmla="*/ 690247 h 698936"/>
              <a:gd name="T54" fmla="*/ 1420154 w 3344091"/>
              <a:gd name="T55" fmla="*/ 698983 h 698936"/>
              <a:gd name="T56" fmla="*/ 827696 w 3344091"/>
              <a:gd name="T57" fmla="*/ 690247 h 698936"/>
              <a:gd name="T58" fmla="*/ 757996 w 3344091"/>
              <a:gd name="T59" fmla="*/ 672772 h 698936"/>
              <a:gd name="T60" fmla="*/ 705720 w 3344091"/>
              <a:gd name="T61" fmla="*/ 664035 h 698936"/>
              <a:gd name="T62" fmla="*/ 679583 w 3344091"/>
              <a:gd name="T63" fmla="*/ 655298 h 698936"/>
              <a:gd name="T64" fmla="*/ 548894 w 3344091"/>
              <a:gd name="T65" fmla="*/ 637823 h 698936"/>
              <a:gd name="T66" fmla="*/ 461768 w 3344091"/>
              <a:gd name="T67" fmla="*/ 611611 h 698936"/>
              <a:gd name="T68" fmla="*/ 435631 w 3344091"/>
              <a:gd name="T69" fmla="*/ 602873 h 698936"/>
              <a:gd name="T70" fmla="*/ 365930 w 3344091"/>
              <a:gd name="T71" fmla="*/ 585399 h 698936"/>
              <a:gd name="T72" fmla="*/ 296227 w 3344091"/>
              <a:gd name="T73" fmla="*/ 567925 h 698936"/>
              <a:gd name="T74" fmla="*/ 252665 w 3344091"/>
              <a:gd name="T75" fmla="*/ 550450 h 698936"/>
              <a:gd name="T76" fmla="*/ 217814 w 3344091"/>
              <a:gd name="T77" fmla="*/ 541712 h 698936"/>
              <a:gd name="T78" fmla="*/ 191677 w 3344091"/>
              <a:gd name="T79" fmla="*/ 532976 h 698936"/>
              <a:gd name="T80" fmla="*/ 156826 w 3344091"/>
              <a:gd name="T81" fmla="*/ 524238 h 698936"/>
              <a:gd name="T82" fmla="*/ 121976 w 3344091"/>
              <a:gd name="T83" fmla="*/ 506763 h 698936"/>
              <a:gd name="T84" fmla="*/ 78413 w 3344091"/>
              <a:gd name="T85" fmla="*/ 489289 h 698936"/>
              <a:gd name="T86" fmla="*/ 43563 w 3344091"/>
              <a:gd name="T87" fmla="*/ 471814 h 698936"/>
              <a:gd name="T88" fmla="*/ 17425 w 3344091"/>
              <a:gd name="T89" fmla="*/ 463077 h 698936"/>
              <a:gd name="T90" fmla="*/ 0 w 3344091"/>
              <a:gd name="T91" fmla="*/ 445602 h 6989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344091"/>
              <a:gd name="T139" fmla="*/ 0 h 698936"/>
              <a:gd name="T140" fmla="*/ 3344091 w 3344091"/>
              <a:gd name="T141" fmla="*/ 698936 h 6989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344091" h="698936">
                <a:moveTo>
                  <a:pt x="3344091" y="0"/>
                </a:moveTo>
                <a:cubicBezTo>
                  <a:pt x="3335383" y="5806"/>
                  <a:pt x="3325367" y="10016"/>
                  <a:pt x="3317966" y="17417"/>
                </a:cubicBezTo>
                <a:cubicBezTo>
                  <a:pt x="3273401" y="61982"/>
                  <a:pt x="3304473" y="68238"/>
                  <a:pt x="3230880" y="113211"/>
                </a:cubicBezTo>
                <a:cubicBezTo>
                  <a:pt x="3178629" y="145142"/>
                  <a:pt x="3132219" y="189640"/>
                  <a:pt x="3074126" y="209005"/>
                </a:cubicBezTo>
                <a:cubicBezTo>
                  <a:pt x="3065417" y="211908"/>
                  <a:pt x="3055929" y="213089"/>
                  <a:pt x="3048000" y="217714"/>
                </a:cubicBezTo>
                <a:cubicBezTo>
                  <a:pt x="2954892" y="272027"/>
                  <a:pt x="2996794" y="261343"/>
                  <a:pt x="2917371" y="296091"/>
                </a:cubicBezTo>
                <a:cubicBezTo>
                  <a:pt x="2888728" y="308622"/>
                  <a:pt x="2859023" y="318609"/>
                  <a:pt x="2830286" y="330925"/>
                </a:cubicBezTo>
                <a:cubicBezTo>
                  <a:pt x="2818353" y="336039"/>
                  <a:pt x="2807505" y="343521"/>
                  <a:pt x="2795451" y="348343"/>
                </a:cubicBezTo>
                <a:cubicBezTo>
                  <a:pt x="2768782" y="359011"/>
                  <a:pt x="2725836" y="368898"/>
                  <a:pt x="2699657" y="383177"/>
                </a:cubicBezTo>
                <a:cubicBezTo>
                  <a:pt x="2681280" y="393201"/>
                  <a:pt x="2666129" y="408650"/>
                  <a:pt x="2647406" y="418011"/>
                </a:cubicBezTo>
                <a:cubicBezTo>
                  <a:pt x="2635794" y="423817"/>
                  <a:pt x="2623580" y="428547"/>
                  <a:pt x="2612571" y="435428"/>
                </a:cubicBezTo>
                <a:cubicBezTo>
                  <a:pt x="2600263" y="443121"/>
                  <a:pt x="2590339" y="454353"/>
                  <a:pt x="2577737" y="461554"/>
                </a:cubicBezTo>
                <a:cubicBezTo>
                  <a:pt x="2569767" y="466109"/>
                  <a:pt x="2559822" y="466158"/>
                  <a:pt x="2551611" y="470263"/>
                </a:cubicBezTo>
                <a:cubicBezTo>
                  <a:pt x="2524671" y="483733"/>
                  <a:pt x="2518241" y="498039"/>
                  <a:pt x="2490651" y="513805"/>
                </a:cubicBezTo>
                <a:cubicBezTo>
                  <a:pt x="2482681" y="518359"/>
                  <a:pt x="2472963" y="518898"/>
                  <a:pt x="2464526" y="522514"/>
                </a:cubicBezTo>
                <a:cubicBezTo>
                  <a:pt x="2452594" y="527628"/>
                  <a:pt x="2441847" y="535373"/>
                  <a:pt x="2429691" y="539931"/>
                </a:cubicBezTo>
                <a:cubicBezTo>
                  <a:pt x="2418484" y="544134"/>
                  <a:pt x="2406365" y="545352"/>
                  <a:pt x="2394857" y="548640"/>
                </a:cubicBezTo>
                <a:cubicBezTo>
                  <a:pt x="2386031" y="551162"/>
                  <a:pt x="2377440" y="554445"/>
                  <a:pt x="2368731" y="557348"/>
                </a:cubicBezTo>
                <a:cubicBezTo>
                  <a:pt x="2327283" y="584980"/>
                  <a:pt x="2358894" y="568137"/>
                  <a:pt x="2307771" y="583474"/>
                </a:cubicBezTo>
                <a:cubicBezTo>
                  <a:pt x="2290186" y="588749"/>
                  <a:pt x="2273523" y="597290"/>
                  <a:pt x="2255520" y="600891"/>
                </a:cubicBezTo>
                <a:cubicBezTo>
                  <a:pt x="2241006" y="603794"/>
                  <a:pt x="2226426" y="606389"/>
                  <a:pt x="2211977" y="609600"/>
                </a:cubicBezTo>
                <a:cubicBezTo>
                  <a:pt x="2177762" y="617203"/>
                  <a:pt x="2170355" y="621766"/>
                  <a:pt x="2133600" y="627017"/>
                </a:cubicBezTo>
                <a:cubicBezTo>
                  <a:pt x="2107578" y="630734"/>
                  <a:pt x="2081349" y="632822"/>
                  <a:pt x="2055223" y="635725"/>
                </a:cubicBezTo>
                <a:cubicBezTo>
                  <a:pt x="1916494" y="670409"/>
                  <a:pt x="2160200" y="610463"/>
                  <a:pt x="1968137" y="653143"/>
                </a:cubicBezTo>
                <a:cubicBezTo>
                  <a:pt x="1959176" y="655134"/>
                  <a:pt x="1951177" y="661342"/>
                  <a:pt x="1942011" y="661851"/>
                </a:cubicBezTo>
                <a:cubicBezTo>
                  <a:pt x="1846321" y="667167"/>
                  <a:pt x="1750423" y="667657"/>
                  <a:pt x="1654629" y="670560"/>
                </a:cubicBezTo>
                <a:cubicBezTo>
                  <a:pt x="1569495" y="698936"/>
                  <a:pt x="1662117" y="670662"/>
                  <a:pt x="1454331" y="687977"/>
                </a:cubicBezTo>
                <a:cubicBezTo>
                  <a:pt x="1442404" y="688971"/>
                  <a:pt x="1431108" y="693782"/>
                  <a:pt x="1419497" y="696685"/>
                </a:cubicBezTo>
                <a:lnTo>
                  <a:pt x="827314" y="687977"/>
                </a:lnTo>
                <a:cubicBezTo>
                  <a:pt x="784388" y="686801"/>
                  <a:pt x="791849" y="678161"/>
                  <a:pt x="757646" y="670560"/>
                </a:cubicBezTo>
                <a:cubicBezTo>
                  <a:pt x="740409" y="666730"/>
                  <a:pt x="722631" y="665681"/>
                  <a:pt x="705394" y="661851"/>
                </a:cubicBezTo>
                <a:cubicBezTo>
                  <a:pt x="696433" y="659860"/>
                  <a:pt x="688342" y="654539"/>
                  <a:pt x="679269" y="653143"/>
                </a:cubicBezTo>
                <a:cubicBezTo>
                  <a:pt x="458708" y="619211"/>
                  <a:pt x="681038" y="662206"/>
                  <a:pt x="548640" y="635725"/>
                </a:cubicBezTo>
                <a:cubicBezTo>
                  <a:pt x="488445" y="605627"/>
                  <a:pt x="539625" y="626949"/>
                  <a:pt x="461554" y="609600"/>
                </a:cubicBezTo>
                <a:cubicBezTo>
                  <a:pt x="452593" y="607609"/>
                  <a:pt x="444285" y="603306"/>
                  <a:pt x="435429" y="600891"/>
                </a:cubicBezTo>
                <a:cubicBezTo>
                  <a:pt x="412335" y="594592"/>
                  <a:pt x="388854" y="589772"/>
                  <a:pt x="365760" y="583474"/>
                </a:cubicBezTo>
                <a:cubicBezTo>
                  <a:pt x="292119" y="563390"/>
                  <a:pt x="402609" y="587359"/>
                  <a:pt x="296091" y="566057"/>
                </a:cubicBezTo>
                <a:cubicBezTo>
                  <a:pt x="281577" y="560251"/>
                  <a:pt x="267379" y="553583"/>
                  <a:pt x="252549" y="548640"/>
                </a:cubicBezTo>
                <a:cubicBezTo>
                  <a:pt x="241194" y="544855"/>
                  <a:pt x="229223" y="543219"/>
                  <a:pt x="217714" y="539931"/>
                </a:cubicBezTo>
                <a:cubicBezTo>
                  <a:pt x="208888" y="537409"/>
                  <a:pt x="200415" y="533745"/>
                  <a:pt x="191589" y="531223"/>
                </a:cubicBezTo>
                <a:cubicBezTo>
                  <a:pt x="180080" y="527935"/>
                  <a:pt x="167961" y="526717"/>
                  <a:pt x="156754" y="522514"/>
                </a:cubicBezTo>
                <a:cubicBezTo>
                  <a:pt x="144599" y="517956"/>
                  <a:pt x="133783" y="510369"/>
                  <a:pt x="121920" y="505097"/>
                </a:cubicBezTo>
                <a:cubicBezTo>
                  <a:pt x="107635" y="498748"/>
                  <a:pt x="92662" y="494029"/>
                  <a:pt x="78377" y="487680"/>
                </a:cubicBezTo>
                <a:cubicBezTo>
                  <a:pt x="66514" y="482408"/>
                  <a:pt x="55475" y="475377"/>
                  <a:pt x="43543" y="470263"/>
                </a:cubicBezTo>
                <a:cubicBezTo>
                  <a:pt x="35105" y="466647"/>
                  <a:pt x="25289" y="466277"/>
                  <a:pt x="17417" y="461554"/>
                </a:cubicBezTo>
                <a:cubicBezTo>
                  <a:pt x="10377" y="457330"/>
                  <a:pt x="5806" y="449943"/>
                  <a:pt x="0" y="444137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4264026" y="3387726"/>
            <a:ext cx="3363913" cy="588963"/>
          </a:xfrm>
          <a:custGeom>
            <a:avLst/>
            <a:gdLst>
              <a:gd name="T0" fmla="*/ 3362645 w 3365181"/>
              <a:gd name="T1" fmla="*/ 173738 h 589698"/>
              <a:gd name="T2" fmla="*/ 3353945 w 3365181"/>
              <a:gd name="T3" fmla="*/ 199798 h 589698"/>
              <a:gd name="T4" fmla="*/ 3301732 w 3365181"/>
              <a:gd name="T5" fmla="*/ 260606 h 589698"/>
              <a:gd name="T6" fmla="*/ 3266924 w 3365181"/>
              <a:gd name="T7" fmla="*/ 312728 h 589698"/>
              <a:gd name="T8" fmla="*/ 3206011 w 3365181"/>
              <a:gd name="T9" fmla="*/ 373536 h 589698"/>
              <a:gd name="T10" fmla="*/ 3162499 w 3365181"/>
              <a:gd name="T11" fmla="*/ 408283 h 589698"/>
              <a:gd name="T12" fmla="*/ 3110289 w 3365181"/>
              <a:gd name="T13" fmla="*/ 434344 h 589698"/>
              <a:gd name="T14" fmla="*/ 3084182 w 3365181"/>
              <a:gd name="T15" fmla="*/ 451718 h 589698"/>
              <a:gd name="T16" fmla="*/ 3058076 w 3365181"/>
              <a:gd name="T17" fmla="*/ 477779 h 589698"/>
              <a:gd name="T18" fmla="*/ 3023267 w 3365181"/>
              <a:gd name="T19" fmla="*/ 486465 h 589698"/>
              <a:gd name="T20" fmla="*/ 2988461 w 3365181"/>
              <a:gd name="T21" fmla="*/ 503838 h 589698"/>
              <a:gd name="T22" fmla="*/ 2927545 w 3365181"/>
              <a:gd name="T23" fmla="*/ 521213 h 589698"/>
              <a:gd name="T24" fmla="*/ 2814420 w 3365181"/>
              <a:gd name="T25" fmla="*/ 555960 h 589698"/>
              <a:gd name="T26" fmla="*/ 2701293 w 3365181"/>
              <a:gd name="T27" fmla="*/ 564646 h 589698"/>
              <a:gd name="T28" fmla="*/ 2518550 w 3365181"/>
              <a:gd name="T29" fmla="*/ 582022 h 589698"/>
              <a:gd name="T30" fmla="*/ 1282867 w 3365181"/>
              <a:gd name="T31" fmla="*/ 573335 h 589698"/>
              <a:gd name="T32" fmla="*/ 1248059 w 3365181"/>
              <a:gd name="T33" fmla="*/ 564646 h 589698"/>
              <a:gd name="T34" fmla="*/ 1143634 w 3365181"/>
              <a:gd name="T35" fmla="*/ 529900 h 589698"/>
              <a:gd name="T36" fmla="*/ 1091422 w 3365181"/>
              <a:gd name="T37" fmla="*/ 512525 h 589698"/>
              <a:gd name="T38" fmla="*/ 1021805 w 3365181"/>
              <a:gd name="T39" fmla="*/ 486465 h 589698"/>
              <a:gd name="T40" fmla="*/ 952188 w 3365181"/>
              <a:gd name="T41" fmla="*/ 469092 h 589698"/>
              <a:gd name="T42" fmla="*/ 891274 w 3365181"/>
              <a:gd name="T43" fmla="*/ 460405 h 589698"/>
              <a:gd name="T44" fmla="*/ 856466 w 3365181"/>
              <a:gd name="T45" fmla="*/ 451718 h 589698"/>
              <a:gd name="T46" fmla="*/ 769446 w 3365181"/>
              <a:gd name="T47" fmla="*/ 434344 h 589698"/>
              <a:gd name="T48" fmla="*/ 725937 w 3365181"/>
              <a:gd name="T49" fmla="*/ 416971 h 589698"/>
              <a:gd name="T50" fmla="*/ 699830 w 3365181"/>
              <a:gd name="T51" fmla="*/ 399597 h 589698"/>
              <a:gd name="T52" fmla="*/ 665022 w 3365181"/>
              <a:gd name="T53" fmla="*/ 390910 h 589698"/>
              <a:gd name="T54" fmla="*/ 638916 w 3365181"/>
              <a:gd name="T55" fmla="*/ 373536 h 589698"/>
              <a:gd name="T56" fmla="*/ 560599 w 3365181"/>
              <a:gd name="T57" fmla="*/ 295354 h 589698"/>
              <a:gd name="T58" fmla="*/ 499685 w 3365181"/>
              <a:gd name="T59" fmla="*/ 269294 h 589698"/>
              <a:gd name="T60" fmla="*/ 473579 w 3365181"/>
              <a:gd name="T61" fmla="*/ 251920 h 589698"/>
              <a:gd name="T62" fmla="*/ 430068 w 3365181"/>
              <a:gd name="T63" fmla="*/ 234546 h 589698"/>
              <a:gd name="T64" fmla="*/ 395260 w 3365181"/>
              <a:gd name="T65" fmla="*/ 217173 h 589698"/>
              <a:gd name="T66" fmla="*/ 369154 w 3365181"/>
              <a:gd name="T67" fmla="*/ 199798 h 589698"/>
              <a:gd name="T68" fmla="*/ 186412 w 3365181"/>
              <a:gd name="T69" fmla="*/ 182424 h 589698"/>
              <a:gd name="T70" fmla="*/ 81987 w 3365181"/>
              <a:gd name="T71" fmla="*/ 130303 h 589698"/>
              <a:gd name="T72" fmla="*/ 55881 w 3365181"/>
              <a:gd name="T73" fmla="*/ 112930 h 589698"/>
              <a:gd name="T74" fmla="*/ 38478 w 3365181"/>
              <a:gd name="T75" fmla="*/ 86869 h 589698"/>
              <a:gd name="T76" fmla="*/ 12371 w 3365181"/>
              <a:gd name="T77" fmla="*/ 60808 h 589698"/>
              <a:gd name="T78" fmla="*/ 3670 w 3365181"/>
              <a:gd name="T79" fmla="*/ 0 h 58969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3365181"/>
              <a:gd name="T121" fmla="*/ 0 h 589698"/>
              <a:gd name="T122" fmla="*/ 3365181 w 3365181"/>
              <a:gd name="T123" fmla="*/ 589698 h 589698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3365181" h="589698">
                <a:moveTo>
                  <a:pt x="3365181" y="174172"/>
                </a:moveTo>
                <a:cubicBezTo>
                  <a:pt x="3362278" y="182880"/>
                  <a:pt x="3361026" y="192327"/>
                  <a:pt x="3356472" y="200297"/>
                </a:cubicBezTo>
                <a:cubicBezTo>
                  <a:pt x="3326640" y="252502"/>
                  <a:pt x="3337484" y="218490"/>
                  <a:pt x="3304221" y="261257"/>
                </a:cubicBezTo>
                <a:cubicBezTo>
                  <a:pt x="3291369" y="277781"/>
                  <a:pt x="3282908" y="297529"/>
                  <a:pt x="3269386" y="313509"/>
                </a:cubicBezTo>
                <a:cubicBezTo>
                  <a:pt x="3250824" y="335446"/>
                  <a:pt x="3224366" y="350558"/>
                  <a:pt x="3208426" y="374469"/>
                </a:cubicBezTo>
                <a:cubicBezTo>
                  <a:pt x="3185917" y="408233"/>
                  <a:pt x="3200938" y="397285"/>
                  <a:pt x="3164883" y="409303"/>
                </a:cubicBezTo>
                <a:cubicBezTo>
                  <a:pt x="3090019" y="459213"/>
                  <a:pt x="3184737" y="399377"/>
                  <a:pt x="3112632" y="435429"/>
                </a:cubicBezTo>
                <a:cubicBezTo>
                  <a:pt x="3103271" y="440110"/>
                  <a:pt x="3094547" y="446145"/>
                  <a:pt x="3086506" y="452846"/>
                </a:cubicBezTo>
                <a:cubicBezTo>
                  <a:pt x="3077045" y="460730"/>
                  <a:pt x="3071074" y="472862"/>
                  <a:pt x="3060381" y="478972"/>
                </a:cubicBezTo>
                <a:cubicBezTo>
                  <a:pt x="3049989" y="484910"/>
                  <a:pt x="3037158" y="484777"/>
                  <a:pt x="3025546" y="487680"/>
                </a:cubicBezTo>
                <a:cubicBezTo>
                  <a:pt x="3013935" y="493486"/>
                  <a:pt x="3002644" y="499983"/>
                  <a:pt x="2990712" y="505097"/>
                </a:cubicBezTo>
                <a:cubicBezTo>
                  <a:pt x="2961358" y="517677"/>
                  <a:pt x="2962896" y="511467"/>
                  <a:pt x="2929752" y="522515"/>
                </a:cubicBezTo>
                <a:cubicBezTo>
                  <a:pt x="2884282" y="537672"/>
                  <a:pt x="2870292" y="553215"/>
                  <a:pt x="2816541" y="557349"/>
                </a:cubicBezTo>
                <a:lnTo>
                  <a:pt x="2703329" y="566057"/>
                </a:lnTo>
                <a:cubicBezTo>
                  <a:pt x="2632408" y="589698"/>
                  <a:pt x="2658715" y="583475"/>
                  <a:pt x="2520449" y="583475"/>
                </a:cubicBezTo>
                <a:lnTo>
                  <a:pt x="1283832" y="574766"/>
                </a:lnTo>
                <a:cubicBezTo>
                  <a:pt x="1272221" y="571863"/>
                  <a:pt x="1260462" y="569496"/>
                  <a:pt x="1248998" y="566057"/>
                </a:cubicBezTo>
                <a:cubicBezTo>
                  <a:pt x="1248985" y="566053"/>
                  <a:pt x="1144509" y="531228"/>
                  <a:pt x="1144495" y="531223"/>
                </a:cubicBezTo>
                <a:cubicBezTo>
                  <a:pt x="1144490" y="531221"/>
                  <a:pt x="1092247" y="513809"/>
                  <a:pt x="1092243" y="513806"/>
                </a:cubicBezTo>
                <a:cubicBezTo>
                  <a:pt x="1049238" y="485136"/>
                  <a:pt x="1082836" y="502745"/>
                  <a:pt x="1022575" y="487680"/>
                </a:cubicBezTo>
                <a:cubicBezTo>
                  <a:pt x="955287" y="470858"/>
                  <a:pt x="1049179" y="486308"/>
                  <a:pt x="952906" y="470263"/>
                </a:cubicBezTo>
                <a:cubicBezTo>
                  <a:pt x="932659" y="466889"/>
                  <a:pt x="912141" y="465227"/>
                  <a:pt x="891946" y="461555"/>
                </a:cubicBezTo>
                <a:cubicBezTo>
                  <a:pt x="880170" y="459414"/>
                  <a:pt x="868815" y="455354"/>
                  <a:pt x="857112" y="452846"/>
                </a:cubicBezTo>
                <a:cubicBezTo>
                  <a:pt x="828166" y="446643"/>
                  <a:pt x="770026" y="435429"/>
                  <a:pt x="770026" y="435429"/>
                </a:cubicBezTo>
                <a:cubicBezTo>
                  <a:pt x="755512" y="429623"/>
                  <a:pt x="740465" y="425003"/>
                  <a:pt x="726483" y="418012"/>
                </a:cubicBezTo>
                <a:cubicBezTo>
                  <a:pt x="717122" y="413331"/>
                  <a:pt x="709978" y="404718"/>
                  <a:pt x="700358" y="400595"/>
                </a:cubicBezTo>
                <a:cubicBezTo>
                  <a:pt x="689357" y="395880"/>
                  <a:pt x="677135" y="394789"/>
                  <a:pt x="665523" y="391886"/>
                </a:cubicBezTo>
                <a:cubicBezTo>
                  <a:pt x="656815" y="386080"/>
                  <a:pt x="647113" y="381541"/>
                  <a:pt x="639398" y="374469"/>
                </a:cubicBezTo>
                <a:cubicBezTo>
                  <a:pt x="612162" y="349503"/>
                  <a:pt x="596072" y="307776"/>
                  <a:pt x="561021" y="296092"/>
                </a:cubicBezTo>
                <a:cubicBezTo>
                  <a:pt x="531711" y="286322"/>
                  <a:pt x="530192" y="287184"/>
                  <a:pt x="500061" y="269966"/>
                </a:cubicBezTo>
                <a:cubicBezTo>
                  <a:pt x="490974" y="264773"/>
                  <a:pt x="483297" y="257230"/>
                  <a:pt x="473935" y="252549"/>
                </a:cubicBezTo>
                <a:cubicBezTo>
                  <a:pt x="459953" y="245558"/>
                  <a:pt x="444677" y="241481"/>
                  <a:pt x="430392" y="235132"/>
                </a:cubicBezTo>
                <a:cubicBezTo>
                  <a:pt x="418529" y="229860"/>
                  <a:pt x="406829" y="224156"/>
                  <a:pt x="395558" y="217715"/>
                </a:cubicBezTo>
                <a:cubicBezTo>
                  <a:pt x="386470" y="212522"/>
                  <a:pt x="379530" y="203051"/>
                  <a:pt x="369432" y="200297"/>
                </a:cubicBezTo>
                <a:cubicBezTo>
                  <a:pt x="343111" y="193119"/>
                  <a:pt x="192259" y="183319"/>
                  <a:pt x="186552" y="182880"/>
                </a:cubicBezTo>
                <a:cubicBezTo>
                  <a:pt x="114442" y="158843"/>
                  <a:pt x="149577" y="175647"/>
                  <a:pt x="82049" y="130629"/>
                </a:cubicBezTo>
                <a:lnTo>
                  <a:pt x="55923" y="113212"/>
                </a:lnTo>
                <a:cubicBezTo>
                  <a:pt x="50117" y="104503"/>
                  <a:pt x="45206" y="95127"/>
                  <a:pt x="38506" y="87086"/>
                </a:cubicBezTo>
                <a:cubicBezTo>
                  <a:pt x="30622" y="77625"/>
                  <a:pt x="19213" y="71207"/>
                  <a:pt x="12381" y="60960"/>
                </a:cubicBezTo>
                <a:cubicBezTo>
                  <a:pt x="0" y="42388"/>
                  <a:pt x="3672" y="20525"/>
                  <a:pt x="3672" y="0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8" name="Freeform 47"/>
          <p:cNvSpPr>
            <a:spLocks noChangeArrowheads="1"/>
          </p:cNvSpPr>
          <p:nvPr/>
        </p:nvSpPr>
        <p:spPr bwMode="auto">
          <a:xfrm>
            <a:off x="4548188" y="1376364"/>
            <a:ext cx="4748212" cy="1633537"/>
          </a:xfrm>
          <a:custGeom>
            <a:avLst/>
            <a:gdLst>
              <a:gd name="T0" fmla="*/ 0 w 4748767"/>
              <a:gd name="T1" fmla="*/ 0 h 1633694"/>
              <a:gd name="T2" fmla="*/ 4748767 w 4748767"/>
              <a:gd name="T3" fmla="*/ 1633694 h 1633694"/>
            </a:gdLst>
            <a:ahLst/>
            <a:cxnLst/>
            <a:rect l="T0" t="T1" r="T2" b="T3"/>
            <a:pathLst>
              <a:path w="4748767" h="1633694">
                <a:moveTo>
                  <a:pt x="4748767" y="1114697"/>
                </a:moveTo>
                <a:cubicBezTo>
                  <a:pt x="4742961" y="1103086"/>
                  <a:pt x="4735454" y="1092179"/>
                  <a:pt x="4731349" y="1079863"/>
                </a:cubicBezTo>
                <a:cubicBezTo>
                  <a:pt x="4690213" y="956459"/>
                  <a:pt x="4735793" y="1053918"/>
                  <a:pt x="4696515" y="975360"/>
                </a:cubicBezTo>
                <a:cubicBezTo>
                  <a:pt x="4687218" y="882383"/>
                  <a:pt x="4688042" y="875097"/>
                  <a:pt x="4670389" y="775063"/>
                </a:cubicBezTo>
                <a:cubicBezTo>
                  <a:pt x="4668178" y="762537"/>
                  <a:pt x="4658775" y="727643"/>
                  <a:pt x="4652972" y="714103"/>
                </a:cubicBezTo>
                <a:cubicBezTo>
                  <a:pt x="4647858" y="702171"/>
                  <a:pt x="4640827" y="691132"/>
                  <a:pt x="4635555" y="679269"/>
                </a:cubicBezTo>
                <a:cubicBezTo>
                  <a:pt x="4607808" y="616838"/>
                  <a:pt x="4630232" y="648000"/>
                  <a:pt x="4583304" y="583475"/>
                </a:cubicBezTo>
                <a:cubicBezTo>
                  <a:pt x="4521827" y="498944"/>
                  <a:pt x="4576087" y="577958"/>
                  <a:pt x="4513635" y="505097"/>
                </a:cubicBezTo>
                <a:cubicBezTo>
                  <a:pt x="4506824" y="497150"/>
                  <a:pt x="4502918" y="487012"/>
                  <a:pt x="4496218" y="478972"/>
                </a:cubicBezTo>
                <a:cubicBezTo>
                  <a:pt x="4488333" y="469511"/>
                  <a:pt x="4477976" y="462307"/>
                  <a:pt x="4470092" y="452846"/>
                </a:cubicBezTo>
                <a:cubicBezTo>
                  <a:pt x="4463392" y="444805"/>
                  <a:pt x="4460076" y="434121"/>
                  <a:pt x="4452675" y="426720"/>
                </a:cubicBezTo>
                <a:cubicBezTo>
                  <a:pt x="4445274" y="419319"/>
                  <a:pt x="4434496" y="416114"/>
                  <a:pt x="4426549" y="409303"/>
                </a:cubicBezTo>
                <a:cubicBezTo>
                  <a:pt x="4414081" y="398616"/>
                  <a:pt x="4405077" y="384013"/>
                  <a:pt x="4391715" y="374469"/>
                </a:cubicBezTo>
                <a:cubicBezTo>
                  <a:pt x="4384245" y="369133"/>
                  <a:pt x="4373800" y="369865"/>
                  <a:pt x="4365589" y="365760"/>
                </a:cubicBezTo>
                <a:cubicBezTo>
                  <a:pt x="4356228" y="361079"/>
                  <a:pt x="4347981" y="354426"/>
                  <a:pt x="4339464" y="348343"/>
                </a:cubicBezTo>
                <a:cubicBezTo>
                  <a:pt x="4327653" y="339907"/>
                  <a:pt x="4317611" y="328708"/>
                  <a:pt x="4304629" y="322217"/>
                </a:cubicBezTo>
                <a:cubicBezTo>
                  <a:pt x="4288208" y="314007"/>
                  <a:pt x="4268799" y="313010"/>
                  <a:pt x="4252378" y="304800"/>
                </a:cubicBezTo>
                <a:cubicBezTo>
                  <a:pt x="4232289" y="294756"/>
                  <a:pt x="4195005" y="274908"/>
                  <a:pt x="4174001" y="269966"/>
                </a:cubicBezTo>
                <a:cubicBezTo>
                  <a:pt x="4139625" y="261878"/>
                  <a:pt x="4103323" y="262697"/>
                  <a:pt x="4069498" y="252549"/>
                </a:cubicBezTo>
                <a:cubicBezTo>
                  <a:pt x="4040469" y="243840"/>
                  <a:pt x="4011913" y="233364"/>
                  <a:pt x="3982412" y="226423"/>
                </a:cubicBezTo>
                <a:cubicBezTo>
                  <a:pt x="3953962" y="219729"/>
                  <a:pt x="3854626" y="211032"/>
                  <a:pt x="3834367" y="209006"/>
                </a:cubicBezTo>
                <a:cubicBezTo>
                  <a:pt x="3811986" y="203411"/>
                  <a:pt x="3778109" y="194354"/>
                  <a:pt x="3755989" y="191589"/>
                </a:cubicBezTo>
                <a:cubicBezTo>
                  <a:pt x="3724174" y="187612"/>
                  <a:pt x="3692126" y="185783"/>
                  <a:pt x="3660195" y="182880"/>
                </a:cubicBezTo>
                <a:cubicBezTo>
                  <a:pt x="3581188" y="163129"/>
                  <a:pt x="3678814" y="186265"/>
                  <a:pt x="3564401" y="165463"/>
                </a:cubicBezTo>
                <a:cubicBezTo>
                  <a:pt x="3552625" y="163322"/>
                  <a:pt x="3541431" y="158337"/>
                  <a:pt x="3529567" y="156755"/>
                </a:cubicBezTo>
                <a:cubicBezTo>
                  <a:pt x="3497785" y="152517"/>
                  <a:pt x="3465616" y="151792"/>
                  <a:pt x="3433772" y="148046"/>
                </a:cubicBezTo>
                <a:cubicBezTo>
                  <a:pt x="3416236" y="145983"/>
                  <a:pt x="3398835" y="142800"/>
                  <a:pt x="3381521" y="139337"/>
                </a:cubicBezTo>
                <a:cubicBezTo>
                  <a:pt x="3369785" y="136990"/>
                  <a:pt x="3358570" y="132055"/>
                  <a:pt x="3346687" y="130629"/>
                </a:cubicBezTo>
                <a:cubicBezTo>
                  <a:pt x="3285887" y="123333"/>
                  <a:pt x="3224210" y="123279"/>
                  <a:pt x="3163807" y="113212"/>
                </a:cubicBezTo>
                <a:lnTo>
                  <a:pt x="3111555" y="104503"/>
                </a:lnTo>
                <a:cubicBezTo>
                  <a:pt x="3096992" y="101855"/>
                  <a:pt x="3082642" y="98046"/>
                  <a:pt x="3068012" y="95795"/>
                </a:cubicBezTo>
                <a:cubicBezTo>
                  <a:pt x="3044881" y="92236"/>
                  <a:pt x="3021567" y="89989"/>
                  <a:pt x="2998344" y="87086"/>
                </a:cubicBezTo>
                <a:cubicBezTo>
                  <a:pt x="2980430" y="81114"/>
                  <a:pt x="2955614" y="72100"/>
                  <a:pt x="2937384" y="69669"/>
                </a:cubicBezTo>
                <a:cubicBezTo>
                  <a:pt x="2905602" y="65431"/>
                  <a:pt x="2873493" y="64150"/>
                  <a:pt x="2841589" y="60960"/>
                </a:cubicBezTo>
                <a:cubicBezTo>
                  <a:pt x="2815433" y="58344"/>
                  <a:pt x="2789318" y="55323"/>
                  <a:pt x="2763212" y="52252"/>
                </a:cubicBezTo>
                <a:cubicBezTo>
                  <a:pt x="2644464" y="38282"/>
                  <a:pt x="2740439" y="49707"/>
                  <a:pt x="2641292" y="34835"/>
                </a:cubicBezTo>
                <a:lnTo>
                  <a:pt x="2519372" y="17417"/>
                </a:lnTo>
                <a:cubicBezTo>
                  <a:pt x="2501910" y="14798"/>
                  <a:pt x="2484736" y="9924"/>
                  <a:pt x="2467121" y="8709"/>
                </a:cubicBezTo>
                <a:cubicBezTo>
                  <a:pt x="2400451" y="4111"/>
                  <a:pt x="2333590" y="2903"/>
                  <a:pt x="2266824" y="0"/>
                </a:cubicBezTo>
                <a:cubicBezTo>
                  <a:pt x="2081041" y="2903"/>
                  <a:pt x="1895136" y="1380"/>
                  <a:pt x="1709475" y="8709"/>
                </a:cubicBezTo>
                <a:cubicBezTo>
                  <a:pt x="1650786" y="11026"/>
                  <a:pt x="1581565" y="30264"/>
                  <a:pt x="1526595" y="52252"/>
                </a:cubicBezTo>
                <a:cubicBezTo>
                  <a:pt x="1512081" y="58058"/>
                  <a:pt x="1497337" y="63320"/>
                  <a:pt x="1483052" y="69669"/>
                </a:cubicBezTo>
                <a:cubicBezTo>
                  <a:pt x="1471189" y="74941"/>
                  <a:pt x="1460150" y="81972"/>
                  <a:pt x="1448218" y="87086"/>
                </a:cubicBezTo>
                <a:cubicBezTo>
                  <a:pt x="1419481" y="99402"/>
                  <a:pt x="1389096" y="107938"/>
                  <a:pt x="1361132" y="121920"/>
                </a:cubicBezTo>
                <a:cubicBezTo>
                  <a:pt x="1349521" y="127726"/>
                  <a:pt x="1338453" y="134779"/>
                  <a:pt x="1326298" y="139337"/>
                </a:cubicBezTo>
                <a:cubicBezTo>
                  <a:pt x="1213078" y="181795"/>
                  <a:pt x="1385149" y="104473"/>
                  <a:pt x="1247921" y="165463"/>
                </a:cubicBezTo>
                <a:cubicBezTo>
                  <a:pt x="1236058" y="170735"/>
                  <a:pt x="1224358" y="176439"/>
                  <a:pt x="1213087" y="182880"/>
                </a:cubicBezTo>
                <a:cubicBezTo>
                  <a:pt x="1204000" y="188073"/>
                  <a:pt x="1196622" y="196271"/>
                  <a:pt x="1186961" y="200297"/>
                </a:cubicBezTo>
                <a:cubicBezTo>
                  <a:pt x="1146660" y="217089"/>
                  <a:pt x="1104121" y="224300"/>
                  <a:pt x="1065041" y="243840"/>
                </a:cubicBezTo>
                <a:cubicBezTo>
                  <a:pt x="999354" y="276683"/>
                  <a:pt x="1043725" y="259753"/>
                  <a:pt x="995372" y="287383"/>
                </a:cubicBezTo>
                <a:cubicBezTo>
                  <a:pt x="984101" y="293824"/>
                  <a:pt x="971809" y="298359"/>
                  <a:pt x="960538" y="304800"/>
                </a:cubicBezTo>
                <a:cubicBezTo>
                  <a:pt x="951451" y="309993"/>
                  <a:pt x="943773" y="317536"/>
                  <a:pt x="934412" y="322217"/>
                </a:cubicBezTo>
                <a:cubicBezTo>
                  <a:pt x="926202" y="326322"/>
                  <a:pt x="916311" y="326468"/>
                  <a:pt x="908287" y="330926"/>
                </a:cubicBezTo>
                <a:cubicBezTo>
                  <a:pt x="889988" y="341092"/>
                  <a:pt x="872559" y="352909"/>
                  <a:pt x="856035" y="365760"/>
                </a:cubicBezTo>
                <a:cubicBezTo>
                  <a:pt x="846313" y="373321"/>
                  <a:pt x="840353" y="385359"/>
                  <a:pt x="829909" y="391886"/>
                </a:cubicBezTo>
                <a:cubicBezTo>
                  <a:pt x="816653" y="400171"/>
                  <a:pt x="800881" y="403497"/>
                  <a:pt x="786367" y="409303"/>
                </a:cubicBezTo>
                <a:cubicBezTo>
                  <a:pt x="768950" y="426720"/>
                  <a:pt x="753349" y="446168"/>
                  <a:pt x="734115" y="461555"/>
                </a:cubicBezTo>
                <a:cubicBezTo>
                  <a:pt x="719601" y="473166"/>
                  <a:pt x="704326" y="483886"/>
                  <a:pt x="690572" y="496389"/>
                </a:cubicBezTo>
                <a:cubicBezTo>
                  <a:pt x="642616" y="539985"/>
                  <a:pt x="640549" y="545855"/>
                  <a:pt x="603487" y="592183"/>
                </a:cubicBezTo>
                <a:cubicBezTo>
                  <a:pt x="580211" y="685282"/>
                  <a:pt x="611868" y="584047"/>
                  <a:pt x="577361" y="644435"/>
                </a:cubicBezTo>
                <a:cubicBezTo>
                  <a:pt x="569605" y="658007"/>
                  <a:pt x="564887" y="673147"/>
                  <a:pt x="559944" y="687977"/>
                </a:cubicBezTo>
                <a:cubicBezTo>
                  <a:pt x="556159" y="699332"/>
                  <a:pt x="557048" y="712349"/>
                  <a:pt x="551235" y="722812"/>
                </a:cubicBezTo>
                <a:cubicBezTo>
                  <a:pt x="542208" y="739060"/>
                  <a:pt x="526711" y="750889"/>
                  <a:pt x="516401" y="766355"/>
                </a:cubicBezTo>
                <a:cubicBezTo>
                  <a:pt x="480158" y="820719"/>
                  <a:pt x="513499" y="780869"/>
                  <a:pt x="490275" y="827315"/>
                </a:cubicBezTo>
                <a:cubicBezTo>
                  <a:pt x="485594" y="836676"/>
                  <a:pt x="478664" y="844732"/>
                  <a:pt x="472858" y="853440"/>
                </a:cubicBezTo>
                <a:cubicBezTo>
                  <a:pt x="470069" y="864597"/>
                  <a:pt x="461686" y="901909"/>
                  <a:pt x="455441" y="914400"/>
                </a:cubicBezTo>
                <a:cubicBezTo>
                  <a:pt x="450760" y="923762"/>
                  <a:pt x="442275" y="930962"/>
                  <a:pt x="438024" y="940526"/>
                </a:cubicBezTo>
                <a:cubicBezTo>
                  <a:pt x="430568" y="957303"/>
                  <a:pt x="426413" y="975360"/>
                  <a:pt x="420607" y="992777"/>
                </a:cubicBezTo>
                <a:cubicBezTo>
                  <a:pt x="417704" y="1001486"/>
                  <a:pt x="416990" y="1011265"/>
                  <a:pt x="411898" y="1018903"/>
                </a:cubicBezTo>
                <a:cubicBezTo>
                  <a:pt x="370851" y="1080474"/>
                  <a:pt x="422365" y="1004250"/>
                  <a:pt x="368355" y="1079863"/>
                </a:cubicBezTo>
                <a:cubicBezTo>
                  <a:pt x="362271" y="1088380"/>
                  <a:pt x="357320" y="1097693"/>
                  <a:pt x="350938" y="1105989"/>
                </a:cubicBezTo>
                <a:cubicBezTo>
                  <a:pt x="328272" y="1135455"/>
                  <a:pt x="301890" y="1162144"/>
                  <a:pt x="281269" y="1193075"/>
                </a:cubicBezTo>
                <a:cubicBezTo>
                  <a:pt x="275463" y="1201783"/>
                  <a:pt x="269935" y="1210683"/>
                  <a:pt x="263852" y="1219200"/>
                </a:cubicBezTo>
                <a:cubicBezTo>
                  <a:pt x="250519" y="1237867"/>
                  <a:pt x="232026" y="1259655"/>
                  <a:pt x="220309" y="1280160"/>
                </a:cubicBezTo>
                <a:cubicBezTo>
                  <a:pt x="213868" y="1291432"/>
                  <a:pt x="210093" y="1304193"/>
                  <a:pt x="202892" y="1314995"/>
                </a:cubicBezTo>
                <a:cubicBezTo>
                  <a:pt x="186790" y="1339148"/>
                  <a:pt x="150641" y="1384663"/>
                  <a:pt x="150641" y="1384663"/>
                </a:cubicBezTo>
                <a:cubicBezTo>
                  <a:pt x="130673" y="1444566"/>
                  <a:pt x="157985" y="1371811"/>
                  <a:pt x="115807" y="1445623"/>
                </a:cubicBezTo>
                <a:cubicBezTo>
                  <a:pt x="111253" y="1453593"/>
                  <a:pt x="111556" y="1463724"/>
                  <a:pt x="107098" y="1471749"/>
                </a:cubicBezTo>
                <a:cubicBezTo>
                  <a:pt x="77215" y="1525537"/>
                  <a:pt x="84302" y="1515975"/>
                  <a:pt x="46138" y="1541417"/>
                </a:cubicBezTo>
                <a:cubicBezTo>
                  <a:pt x="24245" y="1607092"/>
                  <a:pt x="53779" y="1526133"/>
                  <a:pt x="20012" y="1593669"/>
                </a:cubicBezTo>
                <a:cubicBezTo>
                  <a:pt x="0" y="1633694"/>
                  <a:pt x="22270" y="1608830"/>
                  <a:pt x="2595" y="1628503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>
            <a:off x="4160839" y="3344864"/>
            <a:ext cx="5087937" cy="835025"/>
          </a:xfrm>
          <a:custGeom>
            <a:avLst/>
            <a:gdLst>
              <a:gd name="T0" fmla="*/ 5088229 w 5087646"/>
              <a:gd name="T1" fmla="*/ 269322 h 836023"/>
              <a:gd name="T2" fmla="*/ 5070812 w 5087646"/>
              <a:gd name="T3" fmla="*/ 312761 h 836023"/>
              <a:gd name="T4" fmla="*/ 5053391 w 5087646"/>
              <a:gd name="T5" fmla="*/ 408326 h 836023"/>
              <a:gd name="T6" fmla="*/ 5018553 w 5087646"/>
              <a:gd name="T7" fmla="*/ 495204 h 836023"/>
              <a:gd name="T8" fmla="*/ 5001136 w 5087646"/>
              <a:gd name="T9" fmla="*/ 521268 h 836023"/>
              <a:gd name="T10" fmla="*/ 4922748 w 5087646"/>
              <a:gd name="T11" fmla="*/ 582083 h 836023"/>
              <a:gd name="T12" fmla="*/ 4896618 w 5087646"/>
              <a:gd name="T13" fmla="*/ 599459 h 836023"/>
              <a:gd name="T14" fmla="*/ 4835651 w 5087646"/>
              <a:gd name="T15" fmla="*/ 642898 h 836023"/>
              <a:gd name="T16" fmla="*/ 4800813 w 5087646"/>
              <a:gd name="T17" fmla="*/ 668961 h 836023"/>
              <a:gd name="T18" fmla="*/ 4705007 w 5087646"/>
              <a:gd name="T19" fmla="*/ 721087 h 836023"/>
              <a:gd name="T20" fmla="*/ 4635331 w 5087646"/>
              <a:gd name="T21" fmla="*/ 738462 h 836023"/>
              <a:gd name="T22" fmla="*/ 4600493 w 5087646"/>
              <a:gd name="T23" fmla="*/ 747151 h 836023"/>
              <a:gd name="T24" fmla="*/ 4574368 w 5087646"/>
              <a:gd name="T25" fmla="*/ 755839 h 836023"/>
              <a:gd name="T26" fmla="*/ 4487267 w 5087646"/>
              <a:gd name="T27" fmla="*/ 764526 h 836023"/>
              <a:gd name="T28" fmla="*/ 4313077 w 5087646"/>
              <a:gd name="T29" fmla="*/ 790589 h 836023"/>
              <a:gd name="T30" fmla="*/ 4199854 w 5087646"/>
              <a:gd name="T31" fmla="*/ 807965 h 836023"/>
              <a:gd name="T32" fmla="*/ 4165013 w 5087646"/>
              <a:gd name="T33" fmla="*/ 816653 h 836023"/>
              <a:gd name="T34" fmla="*/ 4095337 w 5087646"/>
              <a:gd name="T35" fmla="*/ 825341 h 836023"/>
              <a:gd name="T36" fmla="*/ 3041481 w 5087646"/>
              <a:gd name="T37" fmla="*/ 834028 h 836023"/>
              <a:gd name="T38" fmla="*/ 2579873 w 5087646"/>
              <a:gd name="T39" fmla="*/ 825341 h 836023"/>
              <a:gd name="T40" fmla="*/ 2553745 w 5087646"/>
              <a:gd name="T41" fmla="*/ 816653 h 836023"/>
              <a:gd name="T42" fmla="*/ 2431812 w 5087646"/>
              <a:gd name="T43" fmla="*/ 807965 h 836023"/>
              <a:gd name="T44" fmla="*/ 2379553 w 5087646"/>
              <a:gd name="T45" fmla="*/ 799278 h 836023"/>
              <a:gd name="T46" fmla="*/ 2336005 w 5087646"/>
              <a:gd name="T47" fmla="*/ 790589 h 836023"/>
              <a:gd name="T48" fmla="*/ 2144396 w 5087646"/>
              <a:gd name="T49" fmla="*/ 781902 h 836023"/>
              <a:gd name="T50" fmla="*/ 2083430 w 5087646"/>
              <a:gd name="T51" fmla="*/ 773214 h 836023"/>
              <a:gd name="T52" fmla="*/ 2005043 w 5087646"/>
              <a:gd name="T53" fmla="*/ 764526 h 836023"/>
              <a:gd name="T54" fmla="*/ 1970204 w 5087646"/>
              <a:gd name="T55" fmla="*/ 755839 h 836023"/>
              <a:gd name="T56" fmla="*/ 1822143 w 5087646"/>
              <a:gd name="T57" fmla="*/ 747151 h 836023"/>
              <a:gd name="T58" fmla="*/ 1726336 w 5087646"/>
              <a:gd name="T59" fmla="*/ 738462 h 836023"/>
              <a:gd name="T60" fmla="*/ 1229892 w 5087646"/>
              <a:gd name="T61" fmla="*/ 721087 h 836023"/>
              <a:gd name="T62" fmla="*/ 1168924 w 5087646"/>
              <a:gd name="T63" fmla="*/ 712400 h 836023"/>
              <a:gd name="T64" fmla="*/ 1090539 w 5087646"/>
              <a:gd name="T65" fmla="*/ 695023 h 836023"/>
              <a:gd name="T66" fmla="*/ 1055700 w 5087646"/>
              <a:gd name="T67" fmla="*/ 686337 h 836023"/>
              <a:gd name="T68" fmla="*/ 994731 w 5087646"/>
              <a:gd name="T69" fmla="*/ 668961 h 836023"/>
              <a:gd name="T70" fmla="*/ 933765 w 5087646"/>
              <a:gd name="T71" fmla="*/ 660273 h 836023"/>
              <a:gd name="T72" fmla="*/ 864089 w 5087646"/>
              <a:gd name="T73" fmla="*/ 642898 h 836023"/>
              <a:gd name="T74" fmla="*/ 837959 w 5087646"/>
              <a:gd name="T75" fmla="*/ 625522 h 836023"/>
              <a:gd name="T76" fmla="*/ 785702 w 5087646"/>
              <a:gd name="T77" fmla="*/ 608145 h 836023"/>
              <a:gd name="T78" fmla="*/ 733444 w 5087646"/>
              <a:gd name="T79" fmla="*/ 582083 h 836023"/>
              <a:gd name="T80" fmla="*/ 681187 w 5087646"/>
              <a:gd name="T81" fmla="*/ 556020 h 836023"/>
              <a:gd name="T82" fmla="*/ 646348 w 5087646"/>
              <a:gd name="T83" fmla="*/ 538644 h 836023"/>
              <a:gd name="T84" fmla="*/ 620221 w 5087646"/>
              <a:gd name="T85" fmla="*/ 529956 h 836023"/>
              <a:gd name="T86" fmla="*/ 567963 w 5087646"/>
              <a:gd name="T87" fmla="*/ 503893 h 836023"/>
              <a:gd name="T88" fmla="*/ 524414 w 5087646"/>
              <a:gd name="T89" fmla="*/ 477829 h 836023"/>
              <a:gd name="T90" fmla="*/ 454738 w 5087646"/>
              <a:gd name="T91" fmla="*/ 460454 h 836023"/>
              <a:gd name="T92" fmla="*/ 428610 w 5087646"/>
              <a:gd name="T93" fmla="*/ 443078 h 836023"/>
              <a:gd name="T94" fmla="*/ 402480 w 5087646"/>
              <a:gd name="T95" fmla="*/ 434390 h 836023"/>
              <a:gd name="T96" fmla="*/ 350223 w 5087646"/>
              <a:gd name="T97" fmla="*/ 399639 h 836023"/>
              <a:gd name="T98" fmla="*/ 271838 w 5087646"/>
              <a:gd name="T99" fmla="*/ 347512 h 836023"/>
              <a:gd name="T100" fmla="*/ 245708 w 5087646"/>
              <a:gd name="T101" fmla="*/ 330136 h 836023"/>
              <a:gd name="T102" fmla="*/ 219580 w 5087646"/>
              <a:gd name="T103" fmla="*/ 321449 h 836023"/>
              <a:gd name="T104" fmla="*/ 193451 w 5087646"/>
              <a:gd name="T105" fmla="*/ 304073 h 836023"/>
              <a:gd name="T106" fmla="*/ 115066 w 5087646"/>
              <a:gd name="T107" fmla="*/ 260634 h 836023"/>
              <a:gd name="T108" fmla="*/ 71517 w 5087646"/>
              <a:gd name="T109" fmla="*/ 217195 h 836023"/>
              <a:gd name="T110" fmla="*/ 36678 w 5087646"/>
              <a:gd name="T111" fmla="*/ 173756 h 836023"/>
              <a:gd name="T112" fmla="*/ 19259 w 5087646"/>
              <a:gd name="T113" fmla="*/ 121629 h 836023"/>
              <a:gd name="T114" fmla="*/ 1840 w 5087646"/>
              <a:gd name="T115" fmla="*/ 60814 h 836023"/>
              <a:gd name="T116" fmla="*/ 1840 w 5087646"/>
              <a:gd name="T117" fmla="*/ 0 h 83602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5087646"/>
              <a:gd name="T178" fmla="*/ 0 h 836023"/>
              <a:gd name="T179" fmla="*/ 5087646 w 5087646"/>
              <a:gd name="T180" fmla="*/ 836023 h 836023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5087646" h="836023">
                <a:moveTo>
                  <a:pt x="5087646" y="269966"/>
                </a:moveTo>
                <a:cubicBezTo>
                  <a:pt x="5081840" y="284480"/>
                  <a:pt x="5074721" y="298536"/>
                  <a:pt x="5070229" y="313509"/>
                </a:cubicBezTo>
                <a:cubicBezTo>
                  <a:pt x="5060459" y="346074"/>
                  <a:pt x="5061088" y="376201"/>
                  <a:pt x="5052812" y="409303"/>
                </a:cubicBezTo>
                <a:cubicBezTo>
                  <a:pt x="5044882" y="441021"/>
                  <a:pt x="5033993" y="468362"/>
                  <a:pt x="5017977" y="496389"/>
                </a:cubicBezTo>
                <a:cubicBezTo>
                  <a:pt x="5012784" y="505476"/>
                  <a:pt x="5007261" y="514474"/>
                  <a:pt x="5000560" y="522515"/>
                </a:cubicBezTo>
                <a:cubicBezTo>
                  <a:pt x="4974983" y="553207"/>
                  <a:pt x="4958589" y="559204"/>
                  <a:pt x="4922183" y="583475"/>
                </a:cubicBezTo>
                <a:cubicBezTo>
                  <a:pt x="4913474" y="589281"/>
                  <a:pt x="4903458" y="593491"/>
                  <a:pt x="4896057" y="600892"/>
                </a:cubicBezTo>
                <a:cubicBezTo>
                  <a:pt x="4846256" y="650695"/>
                  <a:pt x="4896229" y="606229"/>
                  <a:pt x="4835097" y="644435"/>
                </a:cubicBezTo>
                <a:cubicBezTo>
                  <a:pt x="4822789" y="652127"/>
                  <a:pt x="4812074" y="662124"/>
                  <a:pt x="4800263" y="670560"/>
                </a:cubicBezTo>
                <a:cubicBezTo>
                  <a:pt x="4774582" y="688904"/>
                  <a:pt x="4728807" y="716728"/>
                  <a:pt x="4704469" y="722812"/>
                </a:cubicBezTo>
                <a:lnTo>
                  <a:pt x="4634800" y="740229"/>
                </a:lnTo>
                <a:cubicBezTo>
                  <a:pt x="4623189" y="743132"/>
                  <a:pt x="4611321" y="745153"/>
                  <a:pt x="4599966" y="748938"/>
                </a:cubicBezTo>
                <a:cubicBezTo>
                  <a:pt x="4591257" y="751841"/>
                  <a:pt x="4582913" y="756250"/>
                  <a:pt x="4573840" y="757646"/>
                </a:cubicBezTo>
                <a:cubicBezTo>
                  <a:pt x="4545006" y="762082"/>
                  <a:pt x="4515605" y="762027"/>
                  <a:pt x="4486754" y="766355"/>
                </a:cubicBezTo>
                <a:cubicBezTo>
                  <a:pt x="4255395" y="801059"/>
                  <a:pt x="4543113" y="769429"/>
                  <a:pt x="4312583" y="792480"/>
                </a:cubicBezTo>
                <a:cubicBezTo>
                  <a:pt x="4233986" y="812130"/>
                  <a:pt x="4329752" y="789840"/>
                  <a:pt x="4199372" y="809898"/>
                </a:cubicBezTo>
                <a:cubicBezTo>
                  <a:pt x="4187542" y="811718"/>
                  <a:pt x="4176343" y="816638"/>
                  <a:pt x="4164537" y="818606"/>
                </a:cubicBezTo>
                <a:cubicBezTo>
                  <a:pt x="4141452" y="822453"/>
                  <a:pt x="4118270" y="826952"/>
                  <a:pt x="4094869" y="827315"/>
                </a:cubicBezTo>
                <a:lnTo>
                  <a:pt x="3041132" y="836023"/>
                </a:lnTo>
                <a:lnTo>
                  <a:pt x="2579577" y="827315"/>
                </a:lnTo>
                <a:cubicBezTo>
                  <a:pt x="2570403" y="826987"/>
                  <a:pt x="2562569" y="819679"/>
                  <a:pt x="2553452" y="818606"/>
                </a:cubicBezTo>
                <a:cubicBezTo>
                  <a:pt x="2512988" y="813845"/>
                  <a:pt x="2472172" y="812801"/>
                  <a:pt x="2431532" y="809898"/>
                </a:cubicBezTo>
                <a:lnTo>
                  <a:pt x="2379280" y="801189"/>
                </a:lnTo>
                <a:cubicBezTo>
                  <a:pt x="2364717" y="798541"/>
                  <a:pt x="2350498" y="793573"/>
                  <a:pt x="2335737" y="792480"/>
                </a:cubicBezTo>
                <a:cubicBezTo>
                  <a:pt x="2271983" y="787758"/>
                  <a:pt x="2208012" y="786675"/>
                  <a:pt x="2144149" y="783772"/>
                </a:cubicBezTo>
                <a:lnTo>
                  <a:pt x="2083189" y="775063"/>
                </a:lnTo>
                <a:cubicBezTo>
                  <a:pt x="2057106" y="771803"/>
                  <a:pt x="2030793" y="770352"/>
                  <a:pt x="2004812" y="766355"/>
                </a:cubicBezTo>
                <a:cubicBezTo>
                  <a:pt x="1992982" y="764535"/>
                  <a:pt x="1981892" y="758781"/>
                  <a:pt x="1969977" y="757646"/>
                </a:cubicBezTo>
                <a:cubicBezTo>
                  <a:pt x="1920766" y="752959"/>
                  <a:pt x="1871240" y="752460"/>
                  <a:pt x="1821932" y="748938"/>
                </a:cubicBezTo>
                <a:cubicBezTo>
                  <a:pt x="1789950" y="746654"/>
                  <a:pt x="1758069" y="743132"/>
                  <a:pt x="1726137" y="740229"/>
                </a:cubicBezTo>
                <a:cubicBezTo>
                  <a:pt x="1530501" y="701100"/>
                  <a:pt x="1738689" y="740064"/>
                  <a:pt x="1229749" y="722812"/>
                </a:cubicBezTo>
                <a:cubicBezTo>
                  <a:pt x="1209234" y="722117"/>
                  <a:pt x="1189109" y="717006"/>
                  <a:pt x="1168789" y="714103"/>
                </a:cubicBezTo>
                <a:cubicBezTo>
                  <a:pt x="1117945" y="697156"/>
                  <a:pt x="1167041" y="712012"/>
                  <a:pt x="1090412" y="696686"/>
                </a:cubicBezTo>
                <a:cubicBezTo>
                  <a:pt x="1078675" y="694339"/>
                  <a:pt x="1067085" y="691266"/>
                  <a:pt x="1055577" y="687978"/>
                </a:cubicBezTo>
                <a:cubicBezTo>
                  <a:pt x="1022927" y="678649"/>
                  <a:pt x="1032060" y="677368"/>
                  <a:pt x="994617" y="670560"/>
                </a:cubicBezTo>
                <a:cubicBezTo>
                  <a:pt x="974422" y="666888"/>
                  <a:pt x="953785" y="665877"/>
                  <a:pt x="933657" y="661852"/>
                </a:cubicBezTo>
                <a:cubicBezTo>
                  <a:pt x="910184" y="657158"/>
                  <a:pt x="863989" y="644435"/>
                  <a:pt x="863989" y="644435"/>
                </a:cubicBezTo>
                <a:cubicBezTo>
                  <a:pt x="855280" y="638629"/>
                  <a:pt x="847427" y="631269"/>
                  <a:pt x="837863" y="627018"/>
                </a:cubicBezTo>
                <a:cubicBezTo>
                  <a:pt x="821086" y="619561"/>
                  <a:pt x="800888" y="619784"/>
                  <a:pt x="785612" y="609600"/>
                </a:cubicBezTo>
                <a:cubicBezTo>
                  <a:pt x="751848" y="587091"/>
                  <a:pt x="769415" y="595493"/>
                  <a:pt x="733360" y="583475"/>
                </a:cubicBezTo>
                <a:cubicBezTo>
                  <a:pt x="683155" y="550006"/>
                  <a:pt x="731583" y="578981"/>
                  <a:pt x="681109" y="557349"/>
                </a:cubicBezTo>
                <a:cubicBezTo>
                  <a:pt x="669177" y="552235"/>
                  <a:pt x="658206" y="545046"/>
                  <a:pt x="646274" y="539932"/>
                </a:cubicBezTo>
                <a:cubicBezTo>
                  <a:pt x="637837" y="536316"/>
                  <a:pt x="628359" y="535328"/>
                  <a:pt x="620149" y="531223"/>
                </a:cubicBezTo>
                <a:cubicBezTo>
                  <a:pt x="552633" y="497464"/>
                  <a:pt x="633555" y="526982"/>
                  <a:pt x="567897" y="505098"/>
                </a:cubicBezTo>
                <a:cubicBezTo>
                  <a:pt x="546516" y="483716"/>
                  <a:pt x="555444" y="487451"/>
                  <a:pt x="524354" y="478972"/>
                </a:cubicBezTo>
                <a:cubicBezTo>
                  <a:pt x="501260" y="472674"/>
                  <a:pt x="454686" y="461555"/>
                  <a:pt x="454686" y="461555"/>
                </a:cubicBezTo>
                <a:cubicBezTo>
                  <a:pt x="445977" y="455749"/>
                  <a:pt x="437921" y="448819"/>
                  <a:pt x="428560" y="444138"/>
                </a:cubicBezTo>
                <a:cubicBezTo>
                  <a:pt x="420349" y="440033"/>
                  <a:pt x="410459" y="439887"/>
                  <a:pt x="402434" y="435429"/>
                </a:cubicBezTo>
                <a:cubicBezTo>
                  <a:pt x="384136" y="425263"/>
                  <a:pt x="367600" y="412206"/>
                  <a:pt x="350183" y="400595"/>
                </a:cubicBezTo>
                <a:lnTo>
                  <a:pt x="271806" y="348343"/>
                </a:lnTo>
                <a:cubicBezTo>
                  <a:pt x="263097" y="342537"/>
                  <a:pt x="255609" y="334236"/>
                  <a:pt x="245680" y="330926"/>
                </a:cubicBezTo>
                <a:lnTo>
                  <a:pt x="219554" y="322218"/>
                </a:lnTo>
                <a:cubicBezTo>
                  <a:pt x="210846" y="316412"/>
                  <a:pt x="202790" y="309481"/>
                  <a:pt x="193429" y="304800"/>
                </a:cubicBezTo>
                <a:cubicBezTo>
                  <a:pt x="149622" y="282896"/>
                  <a:pt x="169976" y="316182"/>
                  <a:pt x="115052" y="261258"/>
                </a:cubicBezTo>
                <a:cubicBezTo>
                  <a:pt x="100538" y="246744"/>
                  <a:pt x="82895" y="234794"/>
                  <a:pt x="71509" y="217715"/>
                </a:cubicBezTo>
                <a:cubicBezTo>
                  <a:pt x="49538" y="184757"/>
                  <a:pt x="61493" y="198990"/>
                  <a:pt x="36674" y="174172"/>
                </a:cubicBezTo>
                <a:lnTo>
                  <a:pt x="19257" y="121920"/>
                </a:lnTo>
                <a:cubicBezTo>
                  <a:pt x="14103" y="106457"/>
                  <a:pt x="3207" y="75993"/>
                  <a:pt x="1840" y="60960"/>
                </a:cubicBezTo>
                <a:cubicBezTo>
                  <a:pt x="0" y="40723"/>
                  <a:pt x="1840" y="20320"/>
                  <a:pt x="1840" y="0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algn="ctr" eaLnBrk="1" hangingPunct="1"/>
            <a:endParaRPr kumimoji="1" lang="en-US" sz="2600">
              <a:solidFill>
                <a:srgbClr val="000066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/>
      <p:bldP spid="15" grpId="1"/>
      <p:bldP spid="37" grpId="0"/>
      <p:bldP spid="38" grpId="0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28342-E8C9-4633-A53E-108EEC111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4B9C2C-D993-4A54-85EE-128E3F6D1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Real-World Graphs</a:t>
            </a:r>
          </a:p>
          <a:p>
            <a:pPr lvl="1"/>
            <a:r>
              <a:rPr lang="en-US" altLang="zh-CN" dirty="0"/>
              <a:t>Social graph</a:t>
            </a:r>
          </a:p>
          <a:p>
            <a:pPr lvl="1"/>
            <a:r>
              <a:rPr lang="en-US" altLang="zh-CN" dirty="0"/>
              <a:t>…</a:t>
            </a:r>
          </a:p>
          <a:p>
            <a:pPr lvl="1"/>
            <a:r>
              <a:rPr lang="en-US" altLang="zh-CN" dirty="0"/>
              <a:t>Web graph</a:t>
            </a:r>
          </a:p>
          <a:p>
            <a:r>
              <a:rPr lang="en-US" altLang="zh-CN" dirty="0"/>
              <a:t>Page Rank</a:t>
            </a:r>
          </a:p>
          <a:p>
            <a:pPr lvl="1"/>
            <a:r>
              <a:rPr lang="en-US" altLang="zh-CN" dirty="0"/>
              <a:t>Basic concepts</a:t>
            </a:r>
          </a:p>
          <a:p>
            <a:pPr lvl="1"/>
            <a:r>
              <a:rPr lang="en-US" altLang="zh-CN" dirty="0"/>
              <a:t>Google’s Page Rank</a:t>
            </a:r>
          </a:p>
          <a:p>
            <a:r>
              <a:rPr lang="en-US" altLang="zh-CN" dirty="0"/>
              <a:t>Spectral Graph Theory</a:t>
            </a:r>
          </a:p>
          <a:p>
            <a:pPr lvl="1"/>
            <a:r>
              <a:rPr lang="en-US" altLang="zh-CN" dirty="0"/>
              <a:t>Adjacent graph and Laplacian graph</a:t>
            </a:r>
          </a:p>
          <a:p>
            <a:pPr lvl="1"/>
            <a:r>
              <a:rPr lang="en-US" altLang="zh-CN" dirty="0"/>
              <a:t>Applications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9E7392-63FF-41E4-A4B5-7D49F6EC00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067EECE-76B4-489D-A939-B05A8F1F1F9C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7554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Data: Media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19B12225-5612-419B-A8D5-4B8EEE4C217E}" type="slidenum">
              <a:rPr lang="en-US">
                <a:solidFill>
                  <a:prstClr val="black">
                    <a:tint val="95000"/>
                  </a:prstClr>
                </a:solidFill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</a:t>
            </a:fld>
            <a:endParaRPr lang="en-US">
              <a:solidFill>
                <a:prstClr val="black">
                  <a:tint val="95000"/>
                </a:prstClr>
              </a:solidFill>
              <a:ea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70" y="1219200"/>
            <a:ext cx="6410060" cy="4804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01479" y="6019800"/>
            <a:ext cx="51890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orbel"/>
                <a:ea typeface="+mn-ea"/>
              </a:rPr>
              <a:t>Connections between political blogs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F7F7F"/>
                </a:solidFill>
                <a:latin typeface="Corbel"/>
                <a:ea typeface="+mn-ea"/>
              </a:rPr>
              <a:t>Polarization of the network [</a:t>
            </a:r>
            <a:r>
              <a:rPr lang="en-US" sz="1800" b="1" dirty="0" err="1">
                <a:solidFill>
                  <a:srgbClr val="7F7F7F"/>
                </a:solidFill>
                <a:latin typeface="Corbel"/>
                <a:ea typeface="+mn-ea"/>
              </a:rPr>
              <a:t>Adamic</a:t>
            </a:r>
            <a:r>
              <a:rPr lang="en-US" sz="1800" b="1" dirty="0">
                <a:solidFill>
                  <a:srgbClr val="7F7F7F"/>
                </a:solidFill>
                <a:latin typeface="Corbel"/>
                <a:ea typeface="+mn-ea"/>
              </a:rPr>
              <a:t>-Glance, 2005]</a:t>
            </a:r>
          </a:p>
        </p:txBody>
      </p:sp>
    </p:spTree>
    <p:extLst>
      <p:ext uri="{BB962C8B-B14F-4D97-AF65-F5344CB8AC3E}">
        <p14:creationId xmlns:p14="http://schemas.microsoft.com/office/powerpoint/2010/main" val="2985474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Data: Social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19B12225-5612-419B-A8D5-4B8EEE4C217E}" type="slidenum">
              <a:rPr lang="en-US">
                <a:solidFill>
                  <a:prstClr val="black">
                    <a:tint val="95000"/>
                  </a:prstClr>
                </a:solidFill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</a:t>
            </a:fld>
            <a:endParaRPr lang="en-US">
              <a:solidFill>
                <a:prstClr val="black">
                  <a:tint val="95000"/>
                </a:prstClr>
              </a:solidFill>
              <a:ea typeface="+mn-ea"/>
            </a:endParaRPr>
          </a:p>
        </p:txBody>
      </p:sp>
      <p:pic>
        <p:nvPicPr>
          <p:cNvPr id="8" name="Picture 2" descr="http://24x7presence.files.wordpress.com/2010/12/white_noise_face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145" y="1572520"/>
            <a:ext cx="8517710" cy="42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362200" y="6019800"/>
            <a:ext cx="74676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prstClr val="black"/>
                </a:solidFill>
                <a:latin typeface="Corbel"/>
                <a:ea typeface="+mn-ea"/>
              </a:rPr>
              <a:t>Facebook social graph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prstClr val="white">
                    <a:lumMod val="50000"/>
                  </a:prstClr>
                </a:solidFill>
                <a:latin typeface="Corbel"/>
                <a:ea typeface="+mn-ea"/>
              </a:rPr>
              <a:t>4-degrees of separation [</a:t>
            </a:r>
            <a:r>
              <a:rPr lang="en-US" sz="1800" b="1" dirty="0" err="1">
                <a:solidFill>
                  <a:prstClr val="white">
                    <a:lumMod val="50000"/>
                  </a:prstClr>
                </a:solidFill>
                <a:latin typeface="Corbel"/>
                <a:ea typeface="+mn-ea"/>
              </a:rPr>
              <a:t>Backstrom</a:t>
            </a:r>
            <a:r>
              <a:rPr lang="en-US" sz="1800" b="1" dirty="0">
                <a:solidFill>
                  <a:prstClr val="white">
                    <a:lumMod val="50000"/>
                  </a:prstClr>
                </a:solidFill>
                <a:latin typeface="Corbel"/>
                <a:ea typeface="+mn-ea"/>
              </a:rPr>
              <a:t>-</a:t>
            </a:r>
            <a:r>
              <a:rPr lang="en-US" sz="1800" b="1" dirty="0" err="1">
                <a:solidFill>
                  <a:prstClr val="white">
                    <a:lumMod val="50000"/>
                  </a:prstClr>
                </a:solidFill>
                <a:latin typeface="Corbel"/>
                <a:ea typeface="+mn-ea"/>
              </a:rPr>
              <a:t>Boldi</a:t>
            </a:r>
            <a:r>
              <a:rPr lang="en-US" sz="1800" b="1" dirty="0">
                <a:solidFill>
                  <a:prstClr val="white">
                    <a:lumMod val="50000"/>
                  </a:prstClr>
                </a:solidFill>
                <a:latin typeface="Corbel"/>
                <a:ea typeface="+mn-ea"/>
              </a:rPr>
              <a:t>-Rosa-</a:t>
            </a:r>
            <a:r>
              <a:rPr lang="en-US" sz="1800" b="1" dirty="0" err="1">
                <a:solidFill>
                  <a:prstClr val="white">
                    <a:lumMod val="50000"/>
                  </a:prstClr>
                </a:solidFill>
                <a:latin typeface="Corbel"/>
                <a:ea typeface="+mn-ea"/>
              </a:rPr>
              <a:t>Ugander</a:t>
            </a:r>
            <a:r>
              <a:rPr lang="en-US" sz="1800" b="1" dirty="0">
                <a:solidFill>
                  <a:prstClr val="white">
                    <a:lumMod val="50000"/>
                  </a:prstClr>
                </a:solidFill>
                <a:latin typeface="Corbel"/>
                <a:ea typeface="+mn-ea"/>
              </a:rPr>
              <a:t>-</a:t>
            </a:r>
            <a:r>
              <a:rPr lang="en-US" sz="1800" b="1" dirty="0" err="1">
                <a:solidFill>
                  <a:prstClr val="white">
                    <a:lumMod val="50000"/>
                  </a:prstClr>
                </a:solidFill>
                <a:latin typeface="Corbel"/>
                <a:ea typeface="+mn-ea"/>
              </a:rPr>
              <a:t>Vigna</a:t>
            </a:r>
            <a:r>
              <a:rPr lang="en-US" sz="1800" b="1" dirty="0">
                <a:solidFill>
                  <a:prstClr val="white">
                    <a:lumMod val="50000"/>
                  </a:prstClr>
                </a:solidFill>
                <a:latin typeface="Corbel"/>
                <a:ea typeface="+mn-ea"/>
              </a:rPr>
              <a:t>, 2011]</a:t>
            </a:r>
          </a:p>
        </p:txBody>
      </p:sp>
    </p:spTree>
    <p:extLst>
      <p:ext uri="{BB962C8B-B14F-4D97-AF65-F5344CB8AC3E}">
        <p14:creationId xmlns:p14="http://schemas.microsoft.com/office/powerpoint/2010/main" val="372237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4298F-1368-4624-8ED5-DD11BE12C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Small-World Networks (Graphs)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A1BC85-FC75-49A2-9DE4-14A38F44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Arial" panose="020B0604020202020204" pitchFamily="34" charset="0"/>
              </a:rPr>
              <a:t>Definition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: </a:t>
            </a:r>
          </a:p>
          <a:p>
            <a:pPr marL="118872" indent="0">
              <a:buNone/>
            </a:pP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(1)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t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he </a:t>
            </a:r>
            <a:r>
              <a:rPr lang="en-US" altLang="zh-CN" b="0" i="0" u="none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 distance </a:t>
            </a:r>
            <a:r>
              <a:rPr lang="en-US" altLang="zh-CN" b="0" i="1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L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between two randomly chosen nodes grows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proportionally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to the </a:t>
            </a:r>
            <a:r>
              <a:rPr lang="en-US" altLang="zh-CN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logarithm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the number of nodes </a:t>
            </a:r>
            <a:r>
              <a:rPr lang="en-US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the network</a:t>
            </a:r>
          </a:p>
          <a:p>
            <a:pPr lvl="1"/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Typical distance: average length of shortest path</a:t>
            </a:r>
          </a:p>
          <a:p>
            <a:pPr marL="118872" indent="0">
              <a:buNone/>
            </a:pP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(2</a:t>
            </a:r>
            <a:r>
              <a:rPr lang="en-US" altLang="zh-CN">
                <a:solidFill>
                  <a:srgbClr val="202122"/>
                </a:solidFill>
                <a:latin typeface="Arial" panose="020B0604020202020204" pitchFamily="34" charset="0"/>
              </a:rPr>
              <a:t>)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</a:rPr>
              <a:t>g</a:t>
            </a:r>
            <a:r>
              <a:rPr lang="en-US" altLang="zh-CN">
                <a:solidFill>
                  <a:srgbClr val="0070C0"/>
                </a:solidFill>
                <a:latin typeface="Arial" panose="020B0604020202020204" pitchFamily="34" charset="0"/>
              </a:rPr>
              <a:t>lobal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</a:rPr>
              <a:t>clustering coefficient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is not small</a:t>
            </a:r>
          </a:p>
          <a:p>
            <a:endParaRPr lang="en-US" altLang="zh-CN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zh-CN" dirty="0"/>
              <a:t>Examples</a:t>
            </a:r>
          </a:p>
          <a:p>
            <a:pPr lvl="1"/>
            <a:r>
              <a:rPr lang="en-US" altLang="zh-CN" dirty="0"/>
              <a:t>Social Networks</a:t>
            </a:r>
          </a:p>
          <a:p>
            <a:pPr lvl="1"/>
            <a:r>
              <a:rPr lang="en-US" altLang="zh-CN" dirty="0"/>
              <a:t>Wikipedia</a:t>
            </a:r>
          </a:p>
          <a:p>
            <a:pPr lvl="1"/>
            <a:r>
              <a:rPr lang="en-US" altLang="zh-CN" dirty="0"/>
              <a:t>Gene networks</a:t>
            </a:r>
          </a:p>
          <a:p>
            <a:pPr lvl="1"/>
            <a:r>
              <a:rPr lang="en-US" altLang="zh-CN" dirty="0"/>
              <a:t>Internet</a:t>
            </a:r>
          </a:p>
          <a:p>
            <a:pPr lvl="1"/>
            <a:r>
              <a:rPr lang="en-US" altLang="zh-CN" dirty="0"/>
              <a:t>Airport networks</a:t>
            </a:r>
          </a:p>
          <a:p>
            <a:pPr lvl="1"/>
            <a:r>
              <a:rPr lang="en-US" altLang="zh-CN" dirty="0"/>
              <a:t>Network-on-chip (</a:t>
            </a:r>
            <a:r>
              <a:rPr lang="en-US" altLang="zh-CN" dirty="0" err="1"/>
              <a:t>NoC</a:t>
            </a:r>
            <a:r>
              <a:rPr lang="en-US" altLang="zh-CN" dirty="0"/>
              <a:t>) hardware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17C3B3-22DC-4684-B859-6CF3FA3A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539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>
        <a:ln w="38100">
          <a:solidFill>
            <a:srgbClr val="008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6_9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sz="20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6_9" id="{4B442CBA-08E7-4ED4-9E58-452D1CE43BAA}" vid="{A8AFA08E-88FB-42F3-84C3-67DB14A9DFDE}"/>
    </a:ext>
  </a:extLst>
</a:theme>
</file>

<file path=ppt/theme/theme3.xml><?xml version="1.0" encoding="utf-8"?>
<a:theme xmlns:a="http://schemas.openxmlformats.org/drawingml/2006/main" name="1_template">
  <a:themeElements>
    <a:clrScheme name="1_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1_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template">
  <a:themeElements>
    <a:clrScheme name="1_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1_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12009</TotalTime>
  <Words>3681</Words>
  <Application>Microsoft Office PowerPoint</Application>
  <PresentationFormat>宽屏</PresentationFormat>
  <Paragraphs>923</Paragraphs>
  <Slides>68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6" baseType="lpstr">
      <vt:lpstr>Monotype Sorts</vt:lpstr>
      <vt:lpstr>华文楷体</vt:lpstr>
      <vt:lpstr>宋体</vt:lpstr>
      <vt:lpstr>Arial</vt:lpstr>
      <vt:lpstr>Calibri</vt:lpstr>
      <vt:lpstr>Cambria Math</vt:lpstr>
      <vt:lpstr>Corbel</vt:lpstr>
      <vt:lpstr>Garamond</vt:lpstr>
      <vt:lpstr>Helvetica</vt:lpstr>
      <vt:lpstr>Symbol</vt:lpstr>
      <vt:lpstr>Times New Roman</vt:lpstr>
      <vt:lpstr>Wingdings</vt:lpstr>
      <vt:lpstr>Wingdings 2</vt:lpstr>
      <vt:lpstr>Module</vt:lpstr>
      <vt:lpstr>16_9</vt:lpstr>
      <vt:lpstr>1_template</vt:lpstr>
      <vt:lpstr>2_template</vt:lpstr>
      <vt:lpstr>Equation</vt:lpstr>
      <vt:lpstr>PowerPoint 演示文稿</vt:lpstr>
      <vt:lpstr>Outline</vt:lpstr>
      <vt:lpstr>Graph Data: Technological Networks</vt:lpstr>
      <vt:lpstr>Graph Data: Information Nets</vt:lpstr>
      <vt:lpstr>Graph Data: Communication Nets</vt:lpstr>
      <vt:lpstr>Shortest Path in Computer Networks</vt:lpstr>
      <vt:lpstr>Graph Data: Media Networks</vt:lpstr>
      <vt:lpstr>Graph Data: Social Networks</vt:lpstr>
      <vt:lpstr>Small-World Networks (Graphs)</vt:lpstr>
      <vt:lpstr>Power-Law Distribution of Node Degrees in Social Networks</vt:lpstr>
      <vt:lpstr>Web as Directed Graph</vt:lpstr>
      <vt:lpstr>Questions</vt:lpstr>
      <vt:lpstr>Web Search: Challenges</vt:lpstr>
      <vt:lpstr>Rank Nodes in Web Graph</vt:lpstr>
      <vt:lpstr>Outline</vt:lpstr>
      <vt:lpstr>Page Rank: Link as Votes</vt:lpstr>
      <vt:lpstr>Page Rank: Link as Votes</vt:lpstr>
      <vt:lpstr>Example</vt:lpstr>
      <vt:lpstr>Simple Recursive Formulation</vt:lpstr>
      <vt:lpstr>Page Rank: Flow Equations</vt:lpstr>
      <vt:lpstr>Solve The Equations</vt:lpstr>
      <vt:lpstr>Page Rank: Matrix Formulation</vt:lpstr>
      <vt:lpstr>Example</vt:lpstr>
      <vt:lpstr>Eigenvalues</vt:lpstr>
      <vt:lpstr>Power Iteration Method</vt:lpstr>
      <vt:lpstr>Example</vt:lpstr>
      <vt:lpstr>Example</vt:lpstr>
      <vt:lpstr>Correctness</vt:lpstr>
      <vt:lpstr>Correctness</vt:lpstr>
      <vt:lpstr>Correctness</vt:lpstr>
      <vt:lpstr>Perspective of Random Walk</vt:lpstr>
      <vt:lpstr>Perspective of Random Walk</vt:lpstr>
      <vt:lpstr>Theorem about Stationary Distribution</vt:lpstr>
      <vt:lpstr>Outline</vt:lpstr>
      <vt:lpstr>Three Questions on Page Rank</vt:lpstr>
      <vt:lpstr>Does This Converge?</vt:lpstr>
      <vt:lpstr>Does it converge to what we want?</vt:lpstr>
      <vt:lpstr>Problems in Practical Web Graphs</vt:lpstr>
      <vt:lpstr>Problem: Spider Traps</vt:lpstr>
      <vt:lpstr>Solution: Teleports</vt:lpstr>
      <vt:lpstr>Problem: Dead Ends</vt:lpstr>
      <vt:lpstr>Solution: Always Teleports</vt:lpstr>
      <vt:lpstr>Putting It Together</vt:lpstr>
      <vt:lpstr>The Google Matrix</vt:lpstr>
      <vt:lpstr>Example</vt:lpstr>
      <vt:lpstr>Outline</vt:lpstr>
      <vt:lpstr>Spectral Graph Theory</vt:lpstr>
      <vt:lpstr>Bipartite Graphs</vt:lpstr>
      <vt:lpstr>Bipartite Graphs</vt:lpstr>
      <vt:lpstr>Bipartite Graphs</vt:lpstr>
      <vt:lpstr>Bipartite Graphs</vt:lpstr>
      <vt:lpstr>Bipartite Graphs</vt:lpstr>
      <vt:lpstr>Walks</vt:lpstr>
      <vt:lpstr>Walks</vt:lpstr>
      <vt:lpstr>Walks</vt:lpstr>
      <vt:lpstr>Walks</vt:lpstr>
      <vt:lpstr>Walks</vt:lpstr>
      <vt:lpstr>Theorem [EigenTriangle]</vt:lpstr>
      <vt:lpstr>Laplacian</vt:lpstr>
      <vt:lpstr>Weighted Laplacian</vt:lpstr>
      <vt:lpstr>Adjacency vs. Laplacian  Intuition</vt:lpstr>
      <vt:lpstr>Adjacency vs. Laplacian  Intuition</vt:lpstr>
      <vt:lpstr>Adjacency vs. Laplacian  Intuition</vt:lpstr>
      <vt:lpstr>Adjacency vs. Laplacian  Intuition</vt:lpstr>
      <vt:lpstr>Connected Components</vt:lpstr>
      <vt:lpstr>Connected Components</vt:lpstr>
      <vt:lpstr>Connected Components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张铭、赵海燕、王腾蛟，北京大学“数据结构与算法”（国家级“十一五”教材,北京市精品课程）</dc:title>
  <dc:creator>张铭</dc:creator>
  <cp:lastModifiedBy>DELL</cp:lastModifiedBy>
  <cp:revision>1270</cp:revision>
  <cp:lastPrinted>2012-10-26T01:34:11Z</cp:lastPrinted>
  <dcterms:created xsi:type="dcterms:W3CDTF">2004-09-20T08:49:58Z</dcterms:created>
  <dcterms:modified xsi:type="dcterms:W3CDTF">2023-11-14T07:06:52Z</dcterms:modified>
</cp:coreProperties>
</file>